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2" r:id="rId2"/>
    <p:sldId id="259" r:id="rId3"/>
    <p:sldId id="265" r:id="rId4"/>
    <p:sldId id="283" r:id="rId5"/>
    <p:sldId id="264" r:id="rId6"/>
    <p:sldId id="287" r:id="rId7"/>
    <p:sldId id="269" r:id="rId8"/>
    <p:sldId id="270" r:id="rId9"/>
    <p:sldId id="268" r:id="rId10"/>
    <p:sldId id="271" r:id="rId11"/>
    <p:sldId id="261" r:id="rId12"/>
    <p:sldId id="272" r:id="rId13"/>
    <p:sldId id="256" r:id="rId14"/>
    <p:sldId id="274" r:id="rId15"/>
    <p:sldId id="288" r:id="rId16"/>
    <p:sldId id="289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91" r:id="rId26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4043"/>
    <a:srgbClr val="42BE8C"/>
    <a:srgbClr val="3FD9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1A10B-F5CC-4EC3-B61F-D2B19995A246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09620-0875-4522-A3C5-C17493B441E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8027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6EE2-8DFA-4799-A6CE-AF743E65C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4FC0DA-316B-41A3-8ECC-274D660C7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C1014F-8611-4D19-BC08-5FA5428AA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3F5A4-6A74-4FF7-8EF0-EE4CB17C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792E9-D5C1-466E-AAA2-131E2CF2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8057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39A09-EA7A-4AD1-BDD5-4D0D3504E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B855B-DC8D-4212-9284-0D3539F94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14766-8D0C-4523-A142-0E6E60F40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5C439-0481-44FB-9B8E-7AA56B13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807FC-9802-4E2E-8C10-C5329024D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152304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5B676-79A0-4861-A857-0C389A501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00D4D-0969-40E8-A42D-D3D1B4626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FD24B-A5BC-408A-A9C3-66ED7D543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4E969-68E9-4AC1-A8EF-BD37F3A2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DE471-B0CE-43EC-95F5-469E3DBC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70080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6B0CE-9647-4AEF-BCB2-90419E48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A5BBE-C317-4D6B-BA09-297185A5F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51F3B-8CE3-40A9-8BDB-54F9EE89A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B07C0-6887-4A5F-A2B2-82DCE36E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F475C-3058-4930-B9B6-41ACFABF0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09750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7F0A5-3CF3-4A2E-BE0E-11EA658B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35A8D-7766-48D3-B2D5-E0207F650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A5CE0-FFDB-4B2D-AE50-17541300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A2803-8A6F-4B30-BDFF-9B3039338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767EF-D46B-4E84-84C2-F4C568D8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8838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EE16D-9109-4AA7-8E88-E6C064C0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0490D-44D1-43AC-90BB-FC9DC4C17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E775A-2AD8-441A-BAE2-4FE3CFA05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A3F35-2762-4DE3-B49C-C81DE6B50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290CB-4E05-4F38-90F3-6798D55D7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236825-9C11-4B5D-8BB3-4F2B686DA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736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B5761-DED0-4A97-B46D-FBCC09022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E7D96B-2109-4E1E-A77E-280A8199B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22571-4F98-48A8-B010-EDE28019E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11328-144E-4DB3-9BA3-05E79243F3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B4EF2D-7D80-4708-BAE4-27D8482EC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0CCC6-65BE-4DB5-8045-AC73ED159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E1425-2DDB-4A65-82C1-64CF88D9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CA5D12-9906-401D-8FE9-67880583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492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BA58-2505-44F6-87D0-C63F445F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D2F639-8210-4361-885D-9B1A0BE1A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216C0-E4D2-4B94-997D-E326974F2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727074-616C-430E-8799-523DEB3E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6279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67AC6C-F6F3-44C9-8491-C3944D1C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80E88-B692-49F2-A3FE-B825D85C2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28538-A4AA-4718-B710-9D0DD90E4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4860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8CBC0-40DD-407C-8E3C-634472F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17CDE-AF48-45AC-A199-CEA763284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6449B4-FB4B-4E78-B4B5-7C62B7320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CA4D4-8A66-4711-A90D-B245DE0EB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2044F-2D49-48F4-9185-78306CE88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D1857-C4EC-42DB-AF44-5D3F36B2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311891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6BF79-DFAF-4B9E-9B86-F601FB1CD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AEEB8B-6B52-4A3E-B434-889641FF2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B9B00-CF4A-4F2D-887F-F36553CE4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3B7649-C147-4ED3-9D40-9EB924F1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5EB38-FA0C-4F48-9953-21AF58E9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296F1-52A8-4FF6-8DF5-330643CC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6915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77CCB0-E912-4550-B21F-6257E158B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864C7-5374-4EE0-BB57-4EC98F6DE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37D4B-5248-4BD7-83CC-A7BFF5BF6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6FB10-4BCE-49AA-B77D-2B8D95629880}" type="datetimeFigureOut">
              <a:rPr lang="ro-RO" smtClean="0"/>
              <a:t>16.12.2020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3D9E8-F221-4CCE-8108-4F321412B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75A27-CE56-4F5C-B6C6-9E2CEC106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BE12-3D37-4DAD-AD22-6387BA74A014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3219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87CD59-B8DF-4EFE-A37B-1965C2808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" y="1303569"/>
            <a:ext cx="6754874" cy="47686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A9225-34A3-45F8-A02C-DA26DDFBA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9986" y="1903665"/>
            <a:ext cx="5329496" cy="1963404"/>
          </a:xfrm>
        </p:spPr>
        <p:txBody>
          <a:bodyPr>
            <a:noAutofit/>
          </a:bodyPr>
          <a:lstStyle/>
          <a:p>
            <a:r>
              <a:rPr lang="en-GB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</a:rPr>
              <a:t>CONSERVAREA, PROTEJAREA ȘI PROMOVAREA VALORILOR NATURALE DIN ZONA TRANSFRONTALIERĂ SALONTA-BÉKÉSCSABA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6943B2-58E1-4C3E-905D-F76EAE80E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3530" y="4115681"/>
            <a:ext cx="5329497" cy="1075751"/>
          </a:xfrm>
        </p:spPr>
        <p:txBody>
          <a:bodyPr/>
          <a:lstStyle/>
          <a:p>
            <a:endParaRPr lang="ro-RO" sz="2400" b="1" i="0" u="none" strike="noStrike" cap="none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-US" sz="2400" b="1" i="0" u="none" strike="noStrike" cap="none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ROHU-14 - THE NATURE CORNER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18002-AAB8-4C6B-BC21-F662C8875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763" y="320041"/>
            <a:ext cx="841951" cy="442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F1A1C1-07AE-471E-9922-016422CCD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8" y="192088"/>
            <a:ext cx="5154168" cy="1194816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2E1A1F47-4370-4D67-8CFA-85E6EA1D1C7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22" y="282480"/>
            <a:ext cx="534156" cy="509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825B87-1B92-4115-B513-CBCBABC3AF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02" y="238080"/>
            <a:ext cx="1241915" cy="620958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0D60DF6-47D0-478B-8C65-20B417D39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356351"/>
            <a:ext cx="9144000" cy="233714"/>
          </a:xfrm>
        </p:spPr>
        <p:txBody>
          <a:bodyPr/>
          <a:lstStyle/>
          <a:p>
            <a:r>
              <a:rPr lang="en-GB" dirty="0" err="1"/>
              <a:t>Conținutul</a:t>
            </a:r>
            <a:r>
              <a:rPr lang="en-GB" dirty="0"/>
              <a:t> </a:t>
            </a:r>
            <a:r>
              <a:rPr lang="en-GB" dirty="0" err="1"/>
              <a:t>acestui</a:t>
            </a:r>
            <a:r>
              <a:rPr lang="en-GB" dirty="0"/>
              <a:t> material nu </a:t>
            </a:r>
            <a:r>
              <a:rPr lang="en-GB" dirty="0" err="1"/>
              <a:t>reprezintă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mod </a:t>
            </a:r>
            <a:r>
              <a:rPr lang="en-GB" dirty="0" err="1"/>
              <a:t>obligatoriu</a:t>
            </a:r>
            <a:r>
              <a:rPr lang="en-GB" dirty="0"/>
              <a:t> </a:t>
            </a:r>
            <a:r>
              <a:rPr lang="en-GB" dirty="0" err="1"/>
              <a:t>poziția</a:t>
            </a:r>
            <a:r>
              <a:rPr lang="en-GB" dirty="0"/>
              <a:t> </a:t>
            </a:r>
            <a:r>
              <a:rPr lang="en-GB" dirty="0" err="1"/>
              <a:t>oficială</a:t>
            </a:r>
            <a:r>
              <a:rPr lang="en-GB" dirty="0"/>
              <a:t> a </a:t>
            </a:r>
            <a:r>
              <a:rPr lang="en-GB" dirty="0" err="1"/>
              <a:t>Uniunii</a:t>
            </a:r>
            <a:r>
              <a:rPr lang="en-GB" dirty="0"/>
              <a:t> </a:t>
            </a:r>
            <a:r>
              <a:rPr lang="en-GB" dirty="0" err="1"/>
              <a:t>Europene</a:t>
            </a:r>
            <a:r>
              <a:rPr lang="en-GB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341F4E-8C3C-4D84-901C-B6D71AD7AC85}"/>
              </a:ext>
            </a:extLst>
          </p:cNvPr>
          <p:cNvSpPr txBox="1"/>
          <p:nvPr/>
        </p:nvSpPr>
        <p:spPr>
          <a:xfrm>
            <a:off x="11153869" y="44995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B8479-D68A-4FBB-9051-E665ADDD2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252" y="224012"/>
            <a:ext cx="534156" cy="5409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94CC4FF-E7C8-4227-AADA-AD851434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3" y="5797054"/>
            <a:ext cx="33909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A1C855-CB3A-46DB-A9AD-A18A09EB8D10}"/>
              </a:ext>
            </a:extLst>
          </p:cNvPr>
          <p:cNvSpPr/>
          <p:nvPr/>
        </p:nvSpPr>
        <p:spPr>
          <a:xfrm>
            <a:off x="9120273" y="5702876"/>
            <a:ext cx="2543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2F5496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www.interreg-rohu.eu</a:t>
            </a:r>
            <a:endParaRPr lang="en-GB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78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16B79-BE75-47CA-AE8F-5CB36D593C45}"/>
              </a:ext>
            </a:extLst>
          </p:cNvPr>
          <p:cNvGrpSpPr/>
          <p:nvPr/>
        </p:nvGrpSpPr>
        <p:grpSpPr>
          <a:xfrm>
            <a:off x="82531" y="98333"/>
            <a:ext cx="2142000" cy="2068131"/>
            <a:chOff x="82531" y="98333"/>
            <a:chExt cx="2142000" cy="2068131"/>
          </a:xfrm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726457B0-528F-4817-B21D-4C5203DFE534}"/>
                </a:ext>
              </a:extLst>
            </p:cNvPr>
            <p:cNvSpPr/>
            <p:nvPr/>
          </p:nvSpPr>
          <p:spPr>
            <a:xfrm rot="2700000">
              <a:off x="119465" y="61399"/>
              <a:ext cx="2068131" cy="2142000"/>
            </a:xfrm>
            <a:prstGeom prst="teardrop">
              <a:avLst>
                <a:gd name="adj" fmla="val 10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4E8472-C2DA-492B-B137-CB773CE8AAF4}"/>
                </a:ext>
              </a:extLst>
            </p:cNvPr>
            <p:cNvSpPr txBox="1"/>
            <p:nvPr/>
          </p:nvSpPr>
          <p:spPr>
            <a:xfrm>
              <a:off x="567373" y="732289"/>
              <a:ext cx="148309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Loc</a:t>
              </a:r>
              <a:r>
                <a:rPr lang="hu-H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2</a:t>
              </a:r>
            </a:p>
            <a:p>
              <a:r>
                <a:rPr lang="hu-HU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clase</a:t>
              </a:r>
              <a:r>
                <a:rPr lang="hu-H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</a:t>
              </a:r>
              <a:r>
                <a:rPr lang="hu-HU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primare</a:t>
              </a:r>
              <a:endParaRPr lang="ro-RO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C70D00A-AFA1-421F-9C31-FE3D6D611BF6}"/>
              </a:ext>
            </a:extLst>
          </p:cNvPr>
          <p:cNvSpPr txBox="1"/>
          <p:nvPr/>
        </p:nvSpPr>
        <p:spPr>
          <a:xfrm>
            <a:off x="3376246" y="769401"/>
            <a:ext cx="2209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Eco-</a:t>
            </a:r>
            <a:r>
              <a:rPr lang="ro-RO" sz="3600" b="1" i="0" u="none" strike="noStrik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drop</a:t>
            </a:r>
            <a:r>
              <a:rPr lang="ro-RO" sz="36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1</a:t>
            </a:r>
            <a:endParaRPr lang="ro-RO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5811C-ACFC-426B-B850-5619BC6059E4}"/>
              </a:ext>
            </a:extLst>
          </p:cNvPr>
          <p:cNvSpPr txBox="1"/>
          <p:nvPr/>
        </p:nvSpPr>
        <p:spPr>
          <a:xfrm>
            <a:off x="3376246" y="1454564"/>
            <a:ext cx="429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Școala Gimnazială Nr.11, Oradea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A1B0BE-02F3-4C43-BA9E-FE75C5A2032E}"/>
              </a:ext>
            </a:extLst>
          </p:cNvPr>
          <p:cNvGrpSpPr/>
          <p:nvPr/>
        </p:nvGrpSpPr>
        <p:grpSpPr>
          <a:xfrm>
            <a:off x="800887" y="3210684"/>
            <a:ext cx="2145571" cy="2104349"/>
            <a:chOff x="800887" y="3210684"/>
            <a:chExt cx="2145571" cy="2104349"/>
          </a:xfrm>
          <a:solidFill>
            <a:srgbClr val="42BE8C">
              <a:alpha val="50000"/>
            </a:srgbClr>
          </a:solidFill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8B9A4860-CDBF-4AE2-8779-7C65F0F02143}"/>
                </a:ext>
              </a:extLst>
            </p:cNvPr>
            <p:cNvSpPr/>
            <p:nvPr/>
          </p:nvSpPr>
          <p:spPr>
            <a:xfrm rot="2700000">
              <a:off x="821498" y="3190073"/>
              <a:ext cx="2104349" cy="2145571"/>
            </a:xfrm>
            <a:prstGeom prst="teardrop">
              <a:avLst>
                <a:gd name="adj" fmla="val 10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BFB973-F6C4-420A-AB2E-8D345303250C}"/>
                </a:ext>
              </a:extLst>
            </p:cNvPr>
            <p:cNvSpPr txBox="1"/>
            <p:nvPr/>
          </p:nvSpPr>
          <p:spPr>
            <a:xfrm>
              <a:off x="1167880" y="3847359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1+2</a:t>
              </a:r>
              <a:endParaRPr lang="ro-RO" sz="2400" dirty="0">
                <a:latin typeface="Candara" panose="020E0502030303020204" pitchFamily="34" charset="0"/>
              </a:endParaRPr>
            </a:p>
            <a:p>
              <a:r>
                <a:rPr lang="ro-RO" sz="2400" dirty="0">
                  <a:latin typeface="Candara" panose="020E0502030303020204" pitchFamily="34" charset="0"/>
                </a:rPr>
                <a:t>90,50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535F04-49B9-4C59-B165-3EC9D191523E}"/>
              </a:ext>
            </a:extLst>
          </p:cNvPr>
          <p:cNvGrpSpPr/>
          <p:nvPr/>
        </p:nvGrpSpPr>
        <p:grpSpPr>
          <a:xfrm>
            <a:off x="2893430" y="3260781"/>
            <a:ext cx="2145571" cy="2104349"/>
            <a:chOff x="3746277" y="3303015"/>
            <a:chExt cx="2145571" cy="2104349"/>
          </a:xfrm>
          <a:solidFill>
            <a:srgbClr val="42BE8C">
              <a:alpha val="65000"/>
            </a:srgbClr>
          </a:solidFill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20EE13B9-82CD-41D0-A791-E39E254979EC}"/>
                </a:ext>
              </a:extLst>
            </p:cNvPr>
            <p:cNvSpPr/>
            <p:nvPr/>
          </p:nvSpPr>
          <p:spPr>
            <a:xfrm rot="2700000">
              <a:off x="3766888" y="3282404"/>
              <a:ext cx="2104349" cy="2145571"/>
            </a:xfrm>
            <a:prstGeom prst="teardrop">
              <a:avLst>
                <a:gd name="adj" fmla="val 10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3EF57E-E7EE-4AAE-8B6C-E9D53305F635}"/>
                </a:ext>
              </a:extLst>
            </p:cNvPr>
            <p:cNvSpPr txBox="1"/>
            <p:nvPr/>
          </p:nvSpPr>
          <p:spPr>
            <a:xfrm>
              <a:off x="4123509" y="3893525"/>
              <a:ext cx="11448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</a:t>
              </a:r>
              <a:r>
                <a:rPr lang="ro-RO" sz="2400" dirty="0">
                  <a:latin typeface="Candara" panose="020E0502030303020204" pitchFamily="34" charset="0"/>
                </a:rPr>
                <a:t>3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75,83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B9CB9B-AD18-4FF9-814A-7B5FBB43F43E}"/>
              </a:ext>
            </a:extLst>
          </p:cNvPr>
          <p:cNvGrpSpPr/>
          <p:nvPr/>
        </p:nvGrpSpPr>
        <p:grpSpPr>
          <a:xfrm>
            <a:off x="4954941" y="3299087"/>
            <a:ext cx="2158488" cy="2104349"/>
            <a:chOff x="6691668" y="3353882"/>
            <a:chExt cx="2158488" cy="2104349"/>
          </a:xfrm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04D170D0-E6A9-4FFB-94C8-90662796F7BB}"/>
                </a:ext>
              </a:extLst>
            </p:cNvPr>
            <p:cNvSpPr/>
            <p:nvPr/>
          </p:nvSpPr>
          <p:spPr>
            <a:xfrm rot="2700000">
              <a:off x="6712279" y="3333271"/>
              <a:ext cx="2104349" cy="2145571"/>
            </a:xfrm>
            <a:prstGeom prst="teardrop">
              <a:avLst>
                <a:gd name="adj" fmla="val 100000"/>
              </a:avLst>
            </a:prstGeom>
            <a:solidFill>
              <a:srgbClr val="42BE8C">
                <a:alpha val="74902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4674D0-D3C2-40CD-BEBE-711BFB3F2D74}"/>
                </a:ext>
              </a:extLst>
            </p:cNvPr>
            <p:cNvSpPr txBox="1"/>
            <p:nvPr/>
          </p:nvSpPr>
          <p:spPr>
            <a:xfrm>
              <a:off x="7068899" y="3990557"/>
              <a:ext cx="17812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400" dirty="0">
                  <a:latin typeface="Candara" panose="020E0502030303020204" pitchFamily="34" charset="0"/>
                </a:rPr>
                <a:t>Punctaj final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83,16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5A50E52-75A7-4FE2-92C3-DC06188326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341" y="886815"/>
            <a:ext cx="3724797" cy="521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3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F20B36-99C3-4EB7-9A3F-4FDF9D8A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47" y="1791892"/>
            <a:ext cx="3131221" cy="40288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7AE2BF-B998-49C4-8B22-FB64F20ED5C3}"/>
              </a:ext>
            </a:extLst>
          </p:cNvPr>
          <p:cNvSpPr/>
          <p:nvPr/>
        </p:nvSpPr>
        <p:spPr>
          <a:xfrm>
            <a:off x="874643" y="1338470"/>
            <a:ext cx="543340" cy="675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9" name="Picture 18" descr="A picture containing cup, mug, vessel, tableware&#10;&#10;Description automatically generated">
            <a:extLst>
              <a:ext uri="{FF2B5EF4-FFF2-40B4-BE49-F238E27FC236}">
                <a16:creationId xmlns:a16="http://schemas.microsoft.com/office/drawing/2014/main" id="{90D836DD-D178-4513-A4CA-95E85B7A6A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6927" y="2013885"/>
            <a:ext cx="2574387" cy="3188621"/>
          </a:xfrm>
          <a:prstGeom prst="rect">
            <a:avLst/>
          </a:prstGeom>
        </p:spPr>
      </p:pic>
      <p:pic>
        <p:nvPicPr>
          <p:cNvPr id="4" name="Picture 3" descr="A picture containing clothing, coat&#10;&#10;Description automatically generated">
            <a:extLst>
              <a:ext uri="{FF2B5EF4-FFF2-40B4-BE49-F238E27FC236}">
                <a16:creationId xmlns:a16="http://schemas.microsoft.com/office/drawing/2014/main" id="{75DA62DA-B841-4B33-869E-AED4379D19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21" y="1166191"/>
            <a:ext cx="2754758" cy="4373219"/>
          </a:xfrm>
          <a:prstGeom prst="rect">
            <a:avLst/>
          </a:prstGeom>
        </p:spPr>
      </p:pic>
      <p:sp>
        <p:nvSpPr>
          <p:cNvPr id="11" name="Teardrop 10">
            <a:extLst>
              <a:ext uri="{FF2B5EF4-FFF2-40B4-BE49-F238E27FC236}">
                <a16:creationId xmlns:a16="http://schemas.microsoft.com/office/drawing/2014/main" id="{078561C5-51D9-42C2-A851-87FB04568D95}"/>
              </a:ext>
            </a:extLst>
          </p:cNvPr>
          <p:cNvSpPr/>
          <p:nvPr/>
        </p:nvSpPr>
        <p:spPr>
          <a:xfrm rot="2700000">
            <a:off x="119465" y="61399"/>
            <a:ext cx="2068131" cy="2142000"/>
          </a:xfrm>
          <a:prstGeom prst="teardrop">
            <a:avLst>
              <a:gd name="adj" fmla="val 10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03417"/>
              <a:satOff val="-6968"/>
              <a:lumOff val="-4706"/>
              <a:alphaOff val="0"/>
            </a:schemeClr>
          </a:fillRef>
          <a:effectRef idx="1">
            <a:schemeClr val="accent5">
              <a:hueOff val="-2703417"/>
              <a:satOff val="-6968"/>
              <a:lumOff val="-4706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B07DA-4C2B-4F82-951A-C9ACA658A22B}"/>
              </a:ext>
            </a:extLst>
          </p:cNvPr>
          <p:cNvSpPr txBox="1"/>
          <p:nvPr/>
        </p:nvSpPr>
        <p:spPr>
          <a:xfrm>
            <a:off x="521046" y="88681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Premiul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2</a:t>
            </a:r>
            <a:endPara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94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9B3C735-9F2B-43E4-93E5-C2AF71048CF8}"/>
              </a:ext>
            </a:extLst>
          </p:cNvPr>
          <p:cNvGrpSpPr/>
          <p:nvPr/>
        </p:nvGrpSpPr>
        <p:grpSpPr>
          <a:xfrm>
            <a:off x="75513" y="5853"/>
            <a:ext cx="2141609" cy="2142302"/>
            <a:chOff x="75513" y="5853"/>
            <a:chExt cx="2141609" cy="2142302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FFA7394-FF55-4E40-8EC9-D3286B0B8C04}"/>
                </a:ext>
              </a:extLst>
            </p:cNvPr>
            <p:cNvSpPr/>
            <p:nvPr/>
          </p:nvSpPr>
          <p:spPr>
            <a:xfrm rot="2700000">
              <a:off x="75167" y="6199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rgbClr val="3FD97A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247F80-418B-45C4-AD62-2D50DA59C69D}"/>
                </a:ext>
              </a:extLst>
            </p:cNvPr>
            <p:cNvSpPr txBox="1"/>
            <p:nvPr/>
          </p:nvSpPr>
          <p:spPr>
            <a:xfrm>
              <a:off x="536079" y="615513"/>
              <a:ext cx="1483098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Loc</a:t>
              </a:r>
              <a:r>
                <a:rPr lang="hu-H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1</a:t>
              </a:r>
            </a:p>
            <a:p>
              <a:r>
                <a:rPr lang="hu-HU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clase</a:t>
              </a:r>
              <a:r>
                <a:rPr lang="hu-HU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</a:t>
              </a:r>
              <a:r>
                <a:rPr lang="hu-HU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primare</a:t>
              </a:r>
              <a:endParaRPr lang="ro-RO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DF1B6E-78A7-46A8-9DB2-4D89B61CD6F9}"/>
              </a:ext>
            </a:extLst>
          </p:cNvPr>
          <p:cNvSpPr txBox="1"/>
          <p:nvPr/>
        </p:nvSpPr>
        <p:spPr>
          <a:xfrm>
            <a:off x="3376246" y="769401"/>
            <a:ext cx="2645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Cei trei verzi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EAB4E-4D8F-4A51-A7EA-D51EABEEB624}"/>
              </a:ext>
            </a:extLst>
          </p:cNvPr>
          <p:cNvSpPr txBox="1"/>
          <p:nvPr/>
        </p:nvSpPr>
        <p:spPr>
          <a:xfrm>
            <a:off x="3363582" y="1610626"/>
            <a:ext cx="531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Liceul Ortodox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en-GB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Ep.Roman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GB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Ciorogariu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</a:t>
            </a:r>
            <a:endParaRPr lang="ro-R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C255A3-0E2B-4A56-96F6-4319008B407C}"/>
              </a:ext>
            </a:extLst>
          </p:cNvPr>
          <p:cNvGrpSpPr/>
          <p:nvPr/>
        </p:nvGrpSpPr>
        <p:grpSpPr>
          <a:xfrm>
            <a:off x="547461" y="3633957"/>
            <a:ext cx="2141609" cy="2142302"/>
            <a:chOff x="547461" y="3633957"/>
            <a:chExt cx="2141609" cy="2142302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9B587985-35F1-4685-9F5F-4D8FE29DDB8D}"/>
                </a:ext>
              </a:extLst>
            </p:cNvPr>
            <p:cNvSpPr/>
            <p:nvPr/>
          </p:nvSpPr>
          <p:spPr>
            <a:xfrm rot="2700000">
              <a:off x="547115" y="3634303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rgbClr val="3FD97A">
                <a:alpha val="50000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E92A64-57E8-4585-934F-9E8911853C00}"/>
                </a:ext>
              </a:extLst>
            </p:cNvPr>
            <p:cNvSpPr txBox="1"/>
            <p:nvPr/>
          </p:nvSpPr>
          <p:spPr>
            <a:xfrm>
              <a:off x="1009567" y="4289608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1+2</a:t>
              </a:r>
              <a:endParaRPr lang="ro-RO" sz="2400" dirty="0">
                <a:latin typeface="Candara" panose="020E0502030303020204" pitchFamily="34" charset="0"/>
              </a:endParaRPr>
            </a:p>
            <a:p>
              <a:r>
                <a:rPr lang="ro-RO" sz="2400" dirty="0">
                  <a:latin typeface="Candara" panose="020E0502030303020204" pitchFamily="34" charset="0"/>
                </a:rPr>
                <a:t>89,87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98B44-D1F9-4EE5-B4A9-E64A287888DD}"/>
              </a:ext>
            </a:extLst>
          </p:cNvPr>
          <p:cNvGrpSpPr/>
          <p:nvPr/>
        </p:nvGrpSpPr>
        <p:grpSpPr>
          <a:xfrm>
            <a:off x="2607320" y="3638050"/>
            <a:ext cx="2141609" cy="2142302"/>
            <a:chOff x="2607320" y="3638050"/>
            <a:chExt cx="2141609" cy="2142302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BD4E1E74-70CD-4ED8-B0CD-BA791B159012}"/>
                </a:ext>
              </a:extLst>
            </p:cNvPr>
            <p:cNvSpPr/>
            <p:nvPr/>
          </p:nvSpPr>
          <p:spPr>
            <a:xfrm rot="2700000">
              <a:off x="2606974" y="3638396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rgbClr val="3FD97A">
                <a:alpha val="70000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153FCB-CCA9-42C6-9C3F-F161EA92BD42}"/>
                </a:ext>
              </a:extLst>
            </p:cNvPr>
            <p:cNvSpPr txBox="1"/>
            <p:nvPr/>
          </p:nvSpPr>
          <p:spPr>
            <a:xfrm>
              <a:off x="3132858" y="4276783"/>
              <a:ext cx="11448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</a:t>
              </a:r>
              <a:r>
                <a:rPr lang="ro-RO" sz="2400" dirty="0">
                  <a:latin typeface="Candara" panose="020E0502030303020204" pitchFamily="34" charset="0"/>
                </a:rPr>
                <a:t>3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82,38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C32D14-F0E8-4FB3-9D1B-4020A7CF5864}"/>
              </a:ext>
            </a:extLst>
          </p:cNvPr>
          <p:cNvGrpSpPr/>
          <p:nvPr/>
        </p:nvGrpSpPr>
        <p:grpSpPr>
          <a:xfrm>
            <a:off x="4844158" y="3642144"/>
            <a:ext cx="2184147" cy="2142302"/>
            <a:chOff x="4844158" y="3642144"/>
            <a:chExt cx="2184147" cy="2142302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5E791DC-B322-41A6-85FD-ADCCFEDAD9BD}"/>
                </a:ext>
              </a:extLst>
            </p:cNvPr>
            <p:cNvSpPr/>
            <p:nvPr/>
          </p:nvSpPr>
          <p:spPr>
            <a:xfrm rot="2700000">
              <a:off x="4843812" y="3642490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rgbClr val="3FD97A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BEA6BF-2BA2-4E09-BAE5-122E76B70CC4}"/>
                </a:ext>
              </a:extLst>
            </p:cNvPr>
            <p:cNvSpPr txBox="1"/>
            <p:nvPr/>
          </p:nvSpPr>
          <p:spPr>
            <a:xfrm>
              <a:off x="5247048" y="4276782"/>
              <a:ext cx="17812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400" dirty="0">
                  <a:latin typeface="Candara" panose="020E0502030303020204" pitchFamily="34" charset="0"/>
                </a:rPr>
                <a:t>Punctaj final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86,13</a:t>
              </a:r>
            </a:p>
          </p:txBody>
        </p:sp>
      </p:grp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22F823C7-EA5C-4BE9-AAC8-5BDA0E315D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423" y="2198984"/>
            <a:ext cx="3794087" cy="415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2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2B9DB37-AD86-4172-A495-46A8E1431A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47" y="1676849"/>
            <a:ext cx="3131221" cy="4028870"/>
          </a:xfrm>
          <a:prstGeom prst="rect">
            <a:avLst/>
          </a:prstGeom>
        </p:spPr>
      </p:pic>
      <p:pic>
        <p:nvPicPr>
          <p:cNvPr id="46" name="Picture 45" descr="A picture containing clothing, coat&#10;&#10;Description automatically generated">
            <a:extLst>
              <a:ext uri="{FF2B5EF4-FFF2-40B4-BE49-F238E27FC236}">
                <a16:creationId xmlns:a16="http://schemas.microsoft.com/office/drawing/2014/main" id="{CC33647A-9737-44C5-B04D-6787228B27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881" y="1054183"/>
            <a:ext cx="2754758" cy="4373219"/>
          </a:xfrm>
          <a:prstGeom prst="rect">
            <a:avLst/>
          </a:prstGeom>
        </p:spPr>
      </p:pic>
      <p:pic>
        <p:nvPicPr>
          <p:cNvPr id="47" name="Picture 46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618F7125-E84B-445C-808F-7171F0CEE5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061" y="1510540"/>
            <a:ext cx="3330334" cy="41636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7DBB11-15DA-4E8C-898E-1B6400195784}"/>
              </a:ext>
            </a:extLst>
          </p:cNvPr>
          <p:cNvSpPr/>
          <p:nvPr/>
        </p:nvSpPr>
        <p:spPr>
          <a:xfrm>
            <a:off x="963847" y="1308295"/>
            <a:ext cx="442922" cy="70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EDE8BF9C-3762-4F9C-9D04-39324FB71DA0}"/>
              </a:ext>
            </a:extLst>
          </p:cNvPr>
          <p:cNvSpPr/>
          <p:nvPr/>
        </p:nvSpPr>
        <p:spPr>
          <a:xfrm rot="2700000">
            <a:off x="75167" y="6199"/>
            <a:ext cx="2142302" cy="2141609"/>
          </a:xfrm>
          <a:prstGeom prst="teardrop">
            <a:avLst>
              <a:gd name="adj" fmla="val 100000"/>
            </a:avLst>
          </a:prstGeom>
          <a:solidFill>
            <a:srgbClr val="3FD97A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03417"/>
              <a:satOff val="-6968"/>
              <a:lumOff val="-4706"/>
              <a:alphaOff val="0"/>
            </a:schemeClr>
          </a:fillRef>
          <a:effectRef idx="1">
            <a:schemeClr val="accent5">
              <a:hueOff val="-2703417"/>
              <a:satOff val="-6968"/>
              <a:lumOff val="-470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o-R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E9491-CC54-49AF-BD06-80A91E154249}"/>
              </a:ext>
            </a:extLst>
          </p:cNvPr>
          <p:cNvSpPr txBox="1"/>
          <p:nvPr/>
        </p:nvSpPr>
        <p:spPr>
          <a:xfrm>
            <a:off x="550147" y="792573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Premiul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1</a:t>
            </a:r>
            <a:endPara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321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C481666-8003-4DA4-9DE0-530626E25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060445"/>
              </p:ext>
            </p:extLst>
          </p:nvPr>
        </p:nvGraphicFramePr>
        <p:xfrm>
          <a:off x="192409" y="159961"/>
          <a:ext cx="10142807" cy="55351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97578">
                  <a:extLst>
                    <a:ext uri="{9D8B030D-6E8A-4147-A177-3AD203B41FA5}">
                      <a16:colId xmlns:a16="http://schemas.microsoft.com/office/drawing/2014/main" val="600490872"/>
                    </a:ext>
                  </a:extLst>
                </a:gridCol>
                <a:gridCol w="1913940">
                  <a:extLst>
                    <a:ext uri="{9D8B030D-6E8A-4147-A177-3AD203B41FA5}">
                      <a16:colId xmlns:a16="http://schemas.microsoft.com/office/drawing/2014/main" val="233123869"/>
                    </a:ext>
                  </a:extLst>
                </a:gridCol>
                <a:gridCol w="1173692">
                  <a:extLst>
                    <a:ext uri="{9D8B030D-6E8A-4147-A177-3AD203B41FA5}">
                      <a16:colId xmlns:a16="http://schemas.microsoft.com/office/drawing/2014/main" val="3129509684"/>
                    </a:ext>
                  </a:extLst>
                </a:gridCol>
                <a:gridCol w="1051068">
                  <a:extLst>
                    <a:ext uri="{9D8B030D-6E8A-4147-A177-3AD203B41FA5}">
                      <a16:colId xmlns:a16="http://schemas.microsoft.com/office/drawing/2014/main" val="1816991687"/>
                    </a:ext>
                  </a:extLst>
                </a:gridCol>
                <a:gridCol w="1506529">
                  <a:extLst>
                    <a:ext uri="{9D8B030D-6E8A-4147-A177-3AD203B41FA5}">
                      <a16:colId xmlns:a16="http://schemas.microsoft.com/office/drawing/2014/main" val="397779255"/>
                    </a:ext>
                  </a:extLst>
                </a:gridCol>
              </a:tblGrid>
              <a:tr h="648444"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Nume instituție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Nume echipă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Etapa 1+2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Etapa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Punctaj final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2944018"/>
                  </a:ext>
                </a:extLst>
              </a:tr>
              <a:tr h="68963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IV - Șc. Gimnazială Oltea Doamna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Dinozaurii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78,875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78,05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78,46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39475957"/>
                  </a:ext>
                </a:extLst>
              </a:tr>
              <a:tr h="862036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V - Șc. Gimnazială Nr.11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Eco-drop2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91,425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61,38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76,40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13092811"/>
                  </a:ext>
                </a:extLst>
              </a:tr>
              <a:tr h="768173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VI - </a:t>
                      </a:r>
                      <a:r>
                        <a:rPr lang="ro-R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Lic</a:t>
                      </a:r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. Ortodox "</a:t>
                      </a:r>
                      <a:r>
                        <a:rPr lang="ro-R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Ep.Roman</a:t>
                      </a:r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ro-R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Ciorogariu</a:t>
                      </a:r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"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Albinuțele Harnice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90,025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57,45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73,74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7770412"/>
                  </a:ext>
                </a:extLst>
              </a:tr>
              <a:tr h="842833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VII - </a:t>
                      </a:r>
                      <a:r>
                        <a:rPr lang="ro-R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Lic</a:t>
                      </a:r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. Ortodox "</a:t>
                      </a:r>
                      <a:r>
                        <a:rPr lang="ro-R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Ep.Roman</a:t>
                      </a:r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ro-R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Ciorogariu</a:t>
                      </a:r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"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Primăvara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64,125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82,83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73,48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96224797"/>
                  </a:ext>
                </a:extLst>
              </a:tr>
              <a:tr h="862036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VIII - Șc. Gimnazială Nr.11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Eco-drop4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89,375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55,38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72,38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94011593"/>
                  </a:ext>
                </a:extLst>
              </a:tr>
              <a:tr h="862036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IX - Șc. Gimnazială Nr.11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Eco-drop3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86,55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29,20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57,88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94831298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6B03BB1-FED1-4E3B-B5B5-1ED5E65C4D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89984" l="2720" r="89920">
                        <a14:foregroundMark x1="7040" y1="69225" x2="7040" y2="69225"/>
                        <a14:foregroundMark x1="2720" y1="65913" x2="2720" y2="65913"/>
                        <a14:foregroundMark x1="65600" y1="54039" x2="65600" y2="54039"/>
                        <a14:foregroundMark x1="73227" y1="54039" x2="73227" y2="54039"/>
                        <a14:foregroundMark x1="65067" y1="56058" x2="65067" y2="56058"/>
                        <a14:foregroundMark x1="63467" y1="42124" x2="63467" y2="42124"/>
                        <a14:foregroundMark x1="75893" y1="34733" x2="75893" y2="34733"/>
                        <a14:foregroundMark x1="72640" y1="35541" x2="72640" y2="35541"/>
                        <a14:foregroundMark x1="75360" y1="36349" x2="75360" y2="36349"/>
                        <a14:foregroundMark x1="63467" y1="24031" x2="63467" y2="24031"/>
                        <a14:foregroundMark x1="61280" y1="26939" x2="61280" y2="26939"/>
                        <a14:foregroundMark x1="74293" y1="54847" x2="74293" y2="54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35883" y="4438751"/>
            <a:ext cx="2585664" cy="34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66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F915-13C6-438F-93EC-85F07249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82" y="2398858"/>
            <a:ext cx="6645813" cy="1325563"/>
          </a:xfrm>
        </p:spPr>
        <p:txBody>
          <a:bodyPr/>
          <a:lstStyle/>
          <a:p>
            <a:r>
              <a:rPr lang="ro-R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CLASELE GIMNAZIALE</a:t>
            </a:r>
          </a:p>
        </p:txBody>
      </p:sp>
    </p:spTree>
    <p:extLst>
      <p:ext uri="{BB962C8B-B14F-4D97-AF65-F5344CB8AC3E}">
        <p14:creationId xmlns:p14="http://schemas.microsoft.com/office/powerpoint/2010/main" val="3834118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F5D01F-CF0A-47C5-ACC3-119ACF67CB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4348" y="84404"/>
            <a:ext cx="4553243" cy="6703255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DE35BA99-2DDC-4FCD-B79F-8DE6274FD822}"/>
              </a:ext>
            </a:extLst>
          </p:cNvPr>
          <p:cNvSpPr/>
          <p:nvPr/>
        </p:nvSpPr>
        <p:spPr>
          <a:xfrm rot="2700000">
            <a:off x="474700" y="296261"/>
            <a:ext cx="2142302" cy="2141609"/>
          </a:xfrm>
          <a:prstGeom prst="teardrop">
            <a:avLst>
              <a:gd name="adj" fmla="val 10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03417"/>
              <a:satOff val="-6968"/>
              <a:lumOff val="-4706"/>
              <a:alphaOff val="0"/>
            </a:schemeClr>
          </a:fillRef>
          <a:effectRef idx="1">
            <a:schemeClr val="accent5">
              <a:hueOff val="-2703417"/>
              <a:satOff val="-6968"/>
              <a:lumOff val="-470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o-R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AA4EE5-9EF4-4DB0-BC1A-B5CAE8A6DF73}"/>
              </a:ext>
            </a:extLst>
          </p:cNvPr>
          <p:cNvSpPr txBox="1"/>
          <p:nvPr/>
        </p:nvSpPr>
        <p:spPr>
          <a:xfrm>
            <a:off x="617278" y="746978"/>
            <a:ext cx="194155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Premiu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special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clase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gimnaziale</a:t>
            </a:r>
            <a:endParaRPr lang="ro-R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AA1C2-491B-45F7-A23A-1B35B2F5F1A3}"/>
              </a:ext>
            </a:extLst>
          </p:cNvPr>
          <p:cNvSpPr txBox="1"/>
          <p:nvPr/>
        </p:nvSpPr>
        <p:spPr>
          <a:xfrm>
            <a:off x="824775" y="2903366"/>
            <a:ext cx="2840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Green Nature</a:t>
            </a:r>
            <a:endParaRPr lang="ro-RO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129A05-320D-4B08-A8A6-5319558109C8}"/>
              </a:ext>
            </a:extLst>
          </p:cNvPr>
          <p:cNvSpPr txBox="1"/>
          <p:nvPr/>
        </p:nvSpPr>
        <p:spPr>
          <a:xfrm>
            <a:off x="824775" y="3588529"/>
            <a:ext cx="429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"/>
            <a:r>
              <a:rPr lang="ro-RO" sz="24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Școala Gimnazială Nr.11, Oradea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55B76D-F44F-4AEB-A5C7-788340892468}"/>
              </a:ext>
            </a:extLst>
          </p:cNvPr>
          <p:cNvSpPr txBox="1"/>
          <p:nvPr/>
        </p:nvSpPr>
        <p:spPr>
          <a:xfrm>
            <a:off x="3439021" y="1043899"/>
            <a:ext cx="2618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Creativitate:</a:t>
            </a:r>
          </a:p>
        </p:txBody>
      </p:sp>
      <p:pic>
        <p:nvPicPr>
          <p:cNvPr id="10" name="Picture 9" descr="A picture containing clothing, coat&#10;&#10;Description automatically generated">
            <a:extLst>
              <a:ext uri="{FF2B5EF4-FFF2-40B4-BE49-F238E27FC236}">
                <a16:creationId xmlns:a16="http://schemas.microsoft.com/office/drawing/2014/main" id="{AE5264CB-5784-45D0-8FE4-1783AA1208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74" b="93016" l="10000" r="90641">
                        <a14:foregroundMark x1="12564" y1="85587" x2="12564" y2="85587"/>
                        <a14:foregroundMark x1="39615" y1="93016" x2="39615" y2="93016"/>
                        <a14:foregroundMark x1="90705" y1="82721" x2="90705" y2="82721"/>
                        <a14:foregroundMark x1="46795" y1="8074" x2="46795" y2="8074"/>
                        <a14:foregroundMark x1="44231" y1="19015" x2="44231" y2="19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7502">
            <a:off x="4539952" y="2370461"/>
            <a:ext cx="2754758" cy="437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872C7A27-4CC4-47EF-9F9D-E1C56E86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4889" y="553936"/>
            <a:ext cx="3330334" cy="4163623"/>
          </a:xfrm>
          <a:prstGeom prst="rect">
            <a:avLst/>
          </a:prstGeom>
        </p:spPr>
      </p:pic>
      <p:sp>
        <p:nvSpPr>
          <p:cNvPr id="4" name="Teardrop 3">
            <a:extLst>
              <a:ext uri="{FF2B5EF4-FFF2-40B4-BE49-F238E27FC236}">
                <a16:creationId xmlns:a16="http://schemas.microsoft.com/office/drawing/2014/main" id="{9347E40E-C3D3-4B5F-A9FF-5F9BCFE5EC03}"/>
              </a:ext>
            </a:extLst>
          </p:cNvPr>
          <p:cNvSpPr/>
          <p:nvPr/>
        </p:nvSpPr>
        <p:spPr>
          <a:xfrm rot="2700000">
            <a:off x="474700" y="296261"/>
            <a:ext cx="2142302" cy="2141609"/>
          </a:xfrm>
          <a:prstGeom prst="teardrop">
            <a:avLst>
              <a:gd name="adj" fmla="val 10000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03417"/>
              <a:satOff val="-6968"/>
              <a:lumOff val="-4706"/>
              <a:alphaOff val="0"/>
            </a:schemeClr>
          </a:fillRef>
          <a:effectRef idx="1">
            <a:schemeClr val="accent5">
              <a:hueOff val="-2703417"/>
              <a:satOff val="-6968"/>
              <a:lumOff val="-470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o-R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94440-070F-464A-9B69-7EBA594C042D}"/>
              </a:ext>
            </a:extLst>
          </p:cNvPr>
          <p:cNvSpPr txBox="1"/>
          <p:nvPr/>
        </p:nvSpPr>
        <p:spPr>
          <a:xfrm>
            <a:off x="617278" y="746978"/>
            <a:ext cx="194155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Premiu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special</a:t>
            </a:r>
            <a:endParaRPr lang="hu-H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  <a:p>
            <a:pPr algn="ctr"/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clase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gimnaziale</a:t>
            </a:r>
            <a:endParaRPr lang="ro-R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1F0396-C8F3-4586-8525-EC00473185FA}"/>
              </a:ext>
            </a:extLst>
          </p:cNvPr>
          <p:cNvSpPr txBox="1"/>
          <p:nvPr/>
        </p:nvSpPr>
        <p:spPr>
          <a:xfrm>
            <a:off x="824775" y="2903366"/>
            <a:ext cx="4439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Particule în suspensie</a:t>
            </a:r>
            <a:endParaRPr lang="ro-RO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AA9313-DA1C-4FFB-9636-2E5601C22484}"/>
              </a:ext>
            </a:extLst>
          </p:cNvPr>
          <p:cNvSpPr txBox="1"/>
          <p:nvPr/>
        </p:nvSpPr>
        <p:spPr>
          <a:xfrm>
            <a:off x="824775" y="3588529"/>
            <a:ext cx="442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"/>
            <a:r>
              <a:rPr lang="ro-RO" sz="2400" b="1" i="0" u="none" strike="noStrike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Colegiul Național Onisifor Ghibu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4F212-16AA-4F46-9A1A-2E1B02C63AC1}"/>
              </a:ext>
            </a:extLst>
          </p:cNvPr>
          <p:cNvSpPr txBox="1"/>
          <p:nvPr/>
        </p:nvSpPr>
        <p:spPr>
          <a:xfrm>
            <a:off x="3439021" y="1043899"/>
            <a:ext cx="6159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loganul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de care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avem</a:t>
            </a:r>
            <a:r>
              <a:rPr lang="fr-F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fr-FR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nevoie</a:t>
            </a:r>
            <a:r>
              <a:rPr lang="ro-R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:</a:t>
            </a:r>
            <a:endParaRPr lang="ro-RO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005DC1-D12B-40A9-B663-62A2B4920A2E}"/>
              </a:ext>
            </a:extLst>
          </p:cNvPr>
          <p:cNvSpPr txBox="1"/>
          <p:nvPr/>
        </p:nvSpPr>
        <p:spPr>
          <a:xfrm>
            <a:off x="5246178" y="5026161"/>
            <a:ext cx="6098344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000"/>
              </a:spcAft>
            </a:pPr>
            <a:r>
              <a:rPr lang="ro-RO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Protejați dropia, respectați c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</a:t>
            </a:r>
            <a:r>
              <a:rPr lang="ro-RO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mpia</a:t>
            </a:r>
            <a:r>
              <a:rPr lang="ro-RO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o-RO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41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9CAF303-6B55-4E8D-B58C-BF2C2B0B2E10}"/>
              </a:ext>
            </a:extLst>
          </p:cNvPr>
          <p:cNvGrpSpPr/>
          <p:nvPr/>
        </p:nvGrpSpPr>
        <p:grpSpPr>
          <a:xfrm>
            <a:off x="638434" y="363557"/>
            <a:ext cx="2200897" cy="2104349"/>
            <a:chOff x="254976" y="40393"/>
            <a:chExt cx="2200897" cy="2104349"/>
          </a:xfrm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0BBE0096-D38C-444D-95F3-FB657FCFD551}"/>
                </a:ext>
              </a:extLst>
            </p:cNvPr>
            <p:cNvSpPr/>
            <p:nvPr/>
          </p:nvSpPr>
          <p:spPr>
            <a:xfrm rot="2700000">
              <a:off x="275587" y="19782"/>
              <a:ext cx="2104349" cy="2145571"/>
            </a:xfrm>
            <a:prstGeom prst="teardrop">
              <a:avLst>
                <a:gd name="adj" fmla="val 10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FD5DDC-BA01-4587-B2CE-FC01C8BCEF90}"/>
                </a:ext>
              </a:extLst>
            </p:cNvPr>
            <p:cNvSpPr txBox="1"/>
            <p:nvPr/>
          </p:nvSpPr>
          <p:spPr>
            <a:xfrm>
              <a:off x="514316" y="715901"/>
              <a:ext cx="19415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Loc</a:t>
              </a:r>
              <a:r>
                <a:rPr lang="hu-H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3</a:t>
              </a:r>
            </a:p>
            <a:p>
              <a:r>
                <a:rPr lang="hu-HU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clase</a:t>
              </a:r>
              <a:r>
                <a:rPr lang="hu-H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</a:t>
              </a:r>
              <a:r>
                <a:rPr lang="hu-HU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gimnaziale</a:t>
              </a:r>
              <a:endParaRPr lang="ro-RO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91E91C5-509C-48DF-8377-EC569E7E407F}"/>
              </a:ext>
            </a:extLst>
          </p:cNvPr>
          <p:cNvSpPr txBox="1"/>
          <p:nvPr/>
        </p:nvSpPr>
        <p:spPr>
          <a:xfrm>
            <a:off x="3376246" y="769401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Baby Dropia</a:t>
            </a:r>
            <a:endParaRPr lang="ro-RO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E5E86-28AC-43FB-B005-929FD61B4AA0}"/>
              </a:ext>
            </a:extLst>
          </p:cNvPr>
          <p:cNvSpPr txBox="1"/>
          <p:nvPr/>
        </p:nvSpPr>
        <p:spPr>
          <a:xfrm>
            <a:off x="3376246" y="1454564"/>
            <a:ext cx="429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Școala Gimnazială Nr.11, Oradea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B7DB1E-C8E2-46E1-94A2-4E767541B0BC}"/>
              </a:ext>
            </a:extLst>
          </p:cNvPr>
          <p:cNvGrpSpPr/>
          <p:nvPr/>
        </p:nvGrpSpPr>
        <p:grpSpPr>
          <a:xfrm>
            <a:off x="800887" y="3210684"/>
            <a:ext cx="2145571" cy="2104349"/>
            <a:chOff x="800887" y="3210684"/>
            <a:chExt cx="2145571" cy="2104349"/>
          </a:xfrm>
        </p:grpSpPr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038834A9-A651-49C3-8405-7C783E22A4F8}"/>
                </a:ext>
              </a:extLst>
            </p:cNvPr>
            <p:cNvSpPr/>
            <p:nvPr/>
          </p:nvSpPr>
          <p:spPr>
            <a:xfrm rot="2700000">
              <a:off x="821498" y="3190073"/>
              <a:ext cx="2104349" cy="2145571"/>
            </a:xfrm>
            <a:prstGeom prst="teardrop">
              <a:avLst>
                <a:gd name="adj" fmla="val 100000"/>
              </a:avLst>
            </a:prstGeom>
            <a:solidFill>
              <a:schemeClr val="accent5">
                <a:hueOff val="-5406834"/>
                <a:satOff val="-13935"/>
                <a:lumOff val="-9412"/>
                <a:alpha val="5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D9170F-9B9D-4D13-80BF-DB00C8167704}"/>
                </a:ext>
              </a:extLst>
            </p:cNvPr>
            <p:cNvSpPr txBox="1"/>
            <p:nvPr/>
          </p:nvSpPr>
          <p:spPr>
            <a:xfrm>
              <a:off x="1167880" y="3847359"/>
              <a:ext cx="1401346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1+2</a:t>
              </a:r>
              <a:endParaRPr lang="ro-RO" sz="2400" dirty="0">
                <a:latin typeface="Candara" panose="020E0502030303020204" pitchFamily="34" charset="0"/>
              </a:endParaRPr>
            </a:p>
            <a:p>
              <a:r>
                <a:rPr lang="ro-RO" sz="2400" dirty="0">
                  <a:latin typeface="Candara" panose="020E0502030303020204" pitchFamily="34" charset="0"/>
                </a:rPr>
                <a:t>134,27</a:t>
              </a:r>
            </a:p>
            <a:p>
              <a:r>
                <a:rPr lang="ro-RO" dirty="0">
                  <a:latin typeface="Candara" panose="020E0502030303020204" pitchFamily="34" charset="0"/>
                </a:rPr>
                <a:t>50%</a:t>
              </a:r>
              <a:endParaRPr lang="ro-RO" sz="24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55D5CE-3674-438E-A2B2-40DAB6FF5DFE}"/>
              </a:ext>
            </a:extLst>
          </p:cNvPr>
          <p:cNvGrpSpPr/>
          <p:nvPr/>
        </p:nvGrpSpPr>
        <p:grpSpPr>
          <a:xfrm>
            <a:off x="2893430" y="3260781"/>
            <a:ext cx="2145571" cy="2104349"/>
            <a:chOff x="3746277" y="3303015"/>
            <a:chExt cx="2145571" cy="2104349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97750B4C-8617-4D1A-AE28-CE2C175ADCB6}"/>
                </a:ext>
              </a:extLst>
            </p:cNvPr>
            <p:cNvSpPr/>
            <p:nvPr/>
          </p:nvSpPr>
          <p:spPr>
            <a:xfrm rot="2700000">
              <a:off x="3766888" y="3282404"/>
              <a:ext cx="2104349" cy="2145571"/>
            </a:xfrm>
            <a:prstGeom prst="teardrop">
              <a:avLst>
                <a:gd name="adj" fmla="val 100000"/>
              </a:avLst>
            </a:prstGeom>
            <a:solidFill>
              <a:schemeClr val="accent5">
                <a:hueOff val="-5406834"/>
                <a:satOff val="-13935"/>
                <a:lumOff val="-9412"/>
                <a:alpha val="6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BE7EB0-9C66-487F-9627-E9549F30A796}"/>
                </a:ext>
              </a:extLst>
            </p:cNvPr>
            <p:cNvSpPr txBox="1"/>
            <p:nvPr/>
          </p:nvSpPr>
          <p:spPr>
            <a:xfrm>
              <a:off x="4123509" y="3893525"/>
              <a:ext cx="1144865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</a:t>
              </a:r>
              <a:r>
                <a:rPr lang="ro-RO" sz="2400" dirty="0">
                  <a:latin typeface="Candara" panose="020E0502030303020204" pitchFamily="34" charset="0"/>
                </a:rPr>
                <a:t>3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79,93</a:t>
              </a:r>
            </a:p>
            <a:p>
              <a:r>
                <a:rPr lang="ro-RO" dirty="0">
                  <a:latin typeface="Candara" panose="020E0502030303020204" pitchFamily="34" charset="0"/>
                </a:rPr>
                <a:t>50%</a:t>
              </a:r>
              <a:endParaRPr lang="ro-RO" sz="2400" dirty="0">
                <a:latin typeface="Candara" panose="020E0502030303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DDEBE60-289D-4612-8DD0-A2B18F200D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517" y="1870063"/>
            <a:ext cx="4975085" cy="35333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1CB463-EA27-457D-9B9A-47909BB14FB9}"/>
              </a:ext>
            </a:extLst>
          </p:cNvPr>
          <p:cNvGrpSpPr/>
          <p:nvPr/>
        </p:nvGrpSpPr>
        <p:grpSpPr>
          <a:xfrm>
            <a:off x="4954941" y="3299087"/>
            <a:ext cx="2158488" cy="2104349"/>
            <a:chOff x="6691668" y="3353882"/>
            <a:chExt cx="2158488" cy="2104349"/>
          </a:xfrm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DDC8F39B-344D-41A7-B52B-3CAEEB7389C7}"/>
                </a:ext>
              </a:extLst>
            </p:cNvPr>
            <p:cNvSpPr/>
            <p:nvPr/>
          </p:nvSpPr>
          <p:spPr>
            <a:xfrm rot="2700000">
              <a:off x="6712279" y="3333271"/>
              <a:ext cx="2104349" cy="2145571"/>
            </a:xfrm>
            <a:prstGeom prst="teardrop">
              <a:avLst>
                <a:gd name="adj" fmla="val 100000"/>
              </a:avLst>
            </a:prstGeom>
            <a:solidFill>
              <a:schemeClr val="accent5">
                <a:hueOff val="-5406834"/>
                <a:satOff val="-13935"/>
                <a:lumOff val="-9412"/>
                <a:alpha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B673E1-822D-4E6C-8130-AD3F0D637767}"/>
                </a:ext>
              </a:extLst>
            </p:cNvPr>
            <p:cNvSpPr txBox="1"/>
            <p:nvPr/>
          </p:nvSpPr>
          <p:spPr>
            <a:xfrm>
              <a:off x="7068899" y="3990557"/>
              <a:ext cx="17812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400" dirty="0">
                  <a:latin typeface="Candara" panose="020E0502030303020204" pitchFamily="34" charset="0"/>
                </a:rPr>
                <a:t>Punctaj final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84,72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993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up, mug, vessel, tableware&#10;&#10;Description automatically generated">
            <a:extLst>
              <a:ext uri="{FF2B5EF4-FFF2-40B4-BE49-F238E27FC236}">
                <a16:creationId xmlns:a16="http://schemas.microsoft.com/office/drawing/2014/main" id="{9F87CC99-F888-44E2-94A5-716A32B3E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761" y="2477776"/>
            <a:ext cx="2574387" cy="3188621"/>
          </a:xfrm>
          <a:prstGeom prst="rect">
            <a:avLst/>
          </a:prstGeom>
        </p:spPr>
      </p:pic>
      <p:pic>
        <p:nvPicPr>
          <p:cNvPr id="5" name="Picture 4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CC663B95-EC5B-41CF-A2E5-D9EB886412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593" y="1231640"/>
            <a:ext cx="3733782" cy="4668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26787-34CE-4B36-A5DF-8BE6C31C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47" y="1510540"/>
            <a:ext cx="3131221" cy="40288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01CD6C-8DEE-4271-8A3B-90AE535E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553CB2-A8F5-4734-A506-8AAA9286E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9CB9F2-9A31-4CE7-B9D8-E20C12DA1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28DE2-6608-4392-9CBD-7DDC4AAAB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36050E-F1A2-42E4-AB47-03B5BD1304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08" y="1736035"/>
            <a:ext cx="3131221" cy="4028870"/>
          </a:xfrm>
          <a:prstGeom prst="rect">
            <a:avLst/>
          </a:prstGeom>
        </p:spPr>
      </p:pic>
      <p:pic>
        <p:nvPicPr>
          <p:cNvPr id="15" name="Picture 14" descr="A picture containing cup, mug, vessel, tableware&#10;&#10;Description automatically generated">
            <a:extLst>
              <a:ext uri="{FF2B5EF4-FFF2-40B4-BE49-F238E27FC236}">
                <a16:creationId xmlns:a16="http://schemas.microsoft.com/office/drawing/2014/main" id="{6060E770-D923-4A0A-99DE-D199377B6A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6927" y="2711037"/>
            <a:ext cx="2574387" cy="3188621"/>
          </a:xfrm>
          <a:prstGeom prst="rect">
            <a:avLst/>
          </a:prstGeom>
        </p:spPr>
      </p:pic>
      <p:pic>
        <p:nvPicPr>
          <p:cNvPr id="16" name="Picture 15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D277C592-7A25-4D25-A7BE-15D1323EF5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909" y="1483837"/>
            <a:ext cx="3330334" cy="4163623"/>
          </a:xfrm>
          <a:prstGeom prst="rect">
            <a:avLst/>
          </a:prstGeom>
        </p:spPr>
      </p:pic>
      <p:sp>
        <p:nvSpPr>
          <p:cNvPr id="18" name="Teardrop 17">
            <a:extLst>
              <a:ext uri="{FF2B5EF4-FFF2-40B4-BE49-F238E27FC236}">
                <a16:creationId xmlns:a16="http://schemas.microsoft.com/office/drawing/2014/main" id="{9BE9392C-0E92-43E8-94F6-A618701AC989}"/>
              </a:ext>
            </a:extLst>
          </p:cNvPr>
          <p:cNvSpPr/>
          <p:nvPr/>
        </p:nvSpPr>
        <p:spPr>
          <a:xfrm rot="2700000">
            <a:off x="275587" y="19782"/>
            <a:ext cx="2104349" cy="2145571"/>
          </a:xfrm>
          <a:prstGeom prst="teardrop">
            <a:avLst>
              <a:gd name="adj" fmla="val 10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406834"/>
              <a:satOff val="-13935"/>
              <a:lumOff val="-9412"/>
              <a:alphaOff val="0"/>
            </a:schemeClr>
          </a:fillRef>
          <a:effectRef idx="1">
            <a:schemeClr val="accent5">
              <a:hueOff val="-5406834"/>
              <a:satOff val="-13935"/>
              <a:lumOff val="-941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o-RO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75CF53-0735-4E03-983D-E10482A1C38A}"/>
              </a:ext>
            </a:extLst>
          </p:cNvPr>
          <p:cNvSpPr txBox="1"/>
          <p:nvPr/>
        </p:nvSpPr>
        <p:spPr>
          <a:xfrm>
            <a:off x="643467" y="838458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Premiul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3</a:t>
            </a:r>
            <a:endPara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ird&#10;&#10;Description automatically generated">
            <a:extLst>
              <a:ext uri="{FF2B5EF4-FFF2-40B4-BE49-F238E27FC236}">
                <a16:creationId xmlns:a16="http://schemas.microsoft.com/office/drawing/2014/main" id="{4E7901ED-6259-4A6A-A028-E88C72478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7" r="-1" b="1336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0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8F16B79-BE75-47CA-AE8F-5CB36D593C45}"/>
              </a:ext>
            </a:extLst>
          </p:cNvPr>
          <p:cNvGrpSpPr/>
          <p:nvPr/>
        </p:nvGrpSpPr>
        <p:grpSpPr>
          <a:xfrm>
            <a:off x="82531" y="98333"/>
            <a:ext cx="2248466" cy="2068131"/>
            <a:chOff x="82531" y="98333"/>
            <a:chExt cx="2248466" cy="2068131"/>
          </a:xfrm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726457B0-528F-4817-B21D-4C5203DFE534}"/>
                </a:ext>
              </a:extLst>
            </p:cNvPr>
            <p:cNvSpPr/>
            <p:nvPr/>
          </p:nvSpPr>
          <p:spPr>
            <a:xfrm rot="2700000">
              <a:off x="119465" y="61399"/>
              <a:ext cx="2068131" cy="2142000"/>
            </a:xfrm>
            <a:prstGeom prst="teardrop">
              <a:avLst>
                <a:gd name="adj" fmla="val 10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4E8472-C2DA-492B-B137-CB773CE8AAF4}"/>
                </a:ext>
              </a:extLst>
            </p:cNvPr>
            <p:cNvSpPr txBox="1"/>
            <p:nvPr/>
          </p:nvSpPr>
          <p:spPr>
            <a:xfrm>
              <a:off x="567373" y="732289"/>
              <a:ext cx="176362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Loc</a:t>
              </a:r>
              <a:r>
                <a:rPr lang="hu-H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2</a:t>
              </a:r>
            </a:p>
            <a:p>
              <a:r>
                <a:rPr lang="hu-HU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clase</a:t>
              </a:r>
              <a:r>
                <a:rPr lang="hu-HU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</a:t>
              </a:r>
              <a:r>
                <a:rPr lang="hu-HU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gimnaziale</a:t>
              </a:r>
              <a:endParaRPr lang="ro-RO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C70D00A-AFA1-421F-9C31-FE3D6D611BF6}"/>
              </a:ext>
            </a:extLst>
          </p:cNvPr>
          <p:cNvSpPr txBox="1"/>
          <p:nvPr/>
        </p:nvSpPr>
        <p:spPr>
          <a:xfrm>
            <a:off x="3376246" y="769401"/>
            <a:ext cx="3039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0" u="none" strike="noStrik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Rise</a:t>
            </a:r>
            <a:r>
              <a:rPr lang="ro-RO" sz="36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ro-RO" sz="3600" b="1" i="0" u="none" strike="noStrik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and</a:t>
            </a:r>
            <a:r>
              <a:rPr lang="ro-RO" sz="36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ro-RO" sz="3600" b="1" i="0" u="none" strike="noStrik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Shine</a:t>
            </a:r>
            <a:endParaRPr lang="ro-RO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5811C-ACFC-426B-B850-5619BC6059E4}"/>
              </a:ext>
            </a:extLst>
          </p:cNvPr>
          <p:cNvSpPr txBox="1"/>
          <p:nvPr/>
        </p:nvSpPr>
        <p:spPr>
          <a:xfrm>
            <a:off x="3376246" y="1454564"/>
            <a:ext cx="429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Școala Gimnazială Nr.11, Oradea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A1B0BE-02F3-4C43-BA9E-FE75C5A2032E}"/>
              </a:ext>
            </a:extLst>
          </p:cNvPr>
          <p:cNvGrpSpPr/>
          <p:nvPr/>
        </p:nvGrpSpPr>
        <p:grpSpPr>
          <a:xfrm>
            <a:off x="800887" y="3210684"/>
            <a:ext cx="2145571" cy="2104349"/>
            <a:chOff x="800887" y="3210684"/>
            <a:chExt cx="2145571" cy="2104349"/>
          </a:xfrm>
          <a:solidFill>
            <a:srgbClr val="42BE8C">
              <a:alpha val="50000"/>
            </a:srgbClr>
          </a:solidFill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8B9A4860-CDBF-4AE2-8779-7C65F0F02143}"/>
                </a:ext>
              </a:extLst>
            </p:cNvPr>
            <p:cNvSpPr/>
            <p:nvPr/>
          </p:nvSpPr>
          <p:spPr>
            <a:xfrm rot="2700000">
              <a:off x="821498" y="3190073"/>
              <a:ext cx="2104349" cy="2145571"/>
            </a:xfrm>
            <a:prstGeom prst="teardrop">
              <a:avLst>
                <a:gd name="adj" fmla="val 10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BFB973-F6C4-420A-AB2E-8D345303250C}"/>
                </a:ext>
              </a:extLst>
            </p:cNvPr>
            <p:cNvSpPr txBox="1"/>
            <p:nvPr/>
          </p:nvSpPr>
          <p:spPr>
            <a:xfrm>
              <a:off x="1167880" y="3847359"/>
              <a:ext cx="1401346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1+2</a:t>
              </a:r>
              <a:endParaRPr lang="ro-RO" sz="2400" dirty="0">
                <a:latin typeface="Candara" panose="020E0502030303020204" pitchFamily="34" charset="0"/>
              </a:endParaRPr>
            </a:p>
            <a:p>
              <a:r>
                <a:rPr lang="ro-RO" sz="2400" dirty="0">
                  <a:latin typeface="Candara" panose="020E0502030303020204" pitchFamily="34" charset="0"/>
                </a:rPr>
                <a:t>137,82</a:t>
              </a:r>
            </a:p>
            <a:p>
              <a:r>
                <a:rPr lang="ro-RO" dirty="0">
                  <a:latin typeface="Candara" panose="020E0502030303020204" pitchFamily="34" charset="0"/>
                </a:rPr>
                <a:t>50%</a:t>
              </a:r>
              <a:endParaRPr lang="ro-RO" sz="24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535F04-49B9-4C59-B165-3EC9D191523E}"/>
              </a:ext>
            </a:extLst>
          </p:cNvPr>
          <p:cNvGrpSpPr/>
          <p:nvPr/>
        </p:nvGrpSpPr>
        <p:grpSpPr>
          <a:xfrm>
            <a:off x="2893430" y="3260781"/>
            <a:ext cx="2145571" cy="2104349"/>
            <a:chOff x="3746277" y="3303015"/>
            <a:chExt cx="2145571" cy="2104349"/>
          </a:xfrm>
          <a:solidFill>
            <a:srgbClr val="42BE8C">
              <a:alpha val="65000"/>
            </a:srgbClr>
          </a:solidFill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20EE13B9-82CD-41D0-A791-E39E254979EC}"/>
                </a:ext>
              </a:extLst>
            </p:cNvPr>
            <p:cNvSpPr/>
            <p:nvPr/>
          </p:nvSpPr>
          <p:spPr>
            <a:xfrm rot="2700000">
              <a:off x="3766888" y="3282404"/>
              <a:ext cx="2104349" cy="2145571"/>
            </a:xfrm>
            <a:prstGeom prst="teardrop">
              <a:avLst>
                <a:gd name="adj" fmla="val 10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3EF57E-E7EE-4AAE-8B6C-E9D53305F635}"/>
                </a:ext>
              </a:extLst>
            </p:cNvPr>
            <p:cNvSpPr txBox="1"/>
            <p:nvPr/>
          </p:nvSpPr>
          <p:spPr>
            <a:xfrm>
              <a:off x="4123509" y="3893525"/>
              <a:ext cx="1144865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</a:t>
              </a:r>
              <a:r>
                <a:rPr lang="ro-RO" sz="2400" dirty="0">
                  <a:latin typeface="Candara" panose="020E0502030303020204" pitchFamily="34" charset="0"/>
                </a:rPr>
                <a:t>3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78,70</a:t>
              </a:r>
            </a:p>
            <a:p>
              <a:r>
                <a:rPr lang="ro-RO" dirty="0">
                  <a:latin typeface="Candara" panose="020E0502030303020204" pitchFamily="34" charset="0"/>
                </a:rPr>
                <a:t>50%</a:t>
              </a:r>
              <a:endParaRPr lang="ro-RO" sz="24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1B9CB9B-AD18-4FF9-814A-7B5FBB43F43E}"/>
              </a:ext>
            </a:extLst>
          </p:cNvPr>
          <p:cNvGrpSpPr/>
          <p:nvPr/>
        </p:nvGrpSpPr>
        <p:grpSpPr>
          <a:xfrm>
            <a:off x="4954941" y="3299087"/>
            <a:ext cx="2158488" cy="2104349"/>
            <a:chOff x="6691668" y="3353882"/>
            <a:chExt cx="2158488" cy="2104349"/>
          </a:xfrm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04D170D0-E6A9-4FFB-94C8-90662796F7BB}"/>
                </a:ext>
              </a:extLst>
            </p:cNvPr>
            <p:cNvSpPr/>
            <p:nvPr/>
          </p:nvSpPr>
          <p:spPr>
            <a:xfrm rot="2700000">
              <a:off x="6712279" y="3333271"/>
              <a:ext cx="2104349" cy="2145571"/>
            </a:xfrm>
            <a:prstGeom prst="teardrop">
              <a:avLst>
                <a:gd name="adj" fmla="val 100000"/>
              </a:avLst>
            </a:prstGeom>
            <a:solidFill>
              <a:srgbClr val="42BE8C">
                <a:alpha val="74902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4674D0-D3C2-40CD-BEBE-711BFB3F2D74}"/>
                </a:ext>
              </a:extLst>
            </p:cNvPr>
            <p:cNvSpPr txBox="1"/>
            <p:nvPr/>
          </p:nvSpPr>
          <p:spPr>
            <a:xfrm>
              <a:off x="7068899" y="3990557"/>
              <a:ext cx="1781257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400" dirty="0">
                  <a:latin typeface="Candara" panose="020E0502030303020204" pitchFamily="34" charset="0"/>
                </a:rPr>
                <a:t>Punctaj final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85,29</a:t>
              </a:r>
            </a:p>
            <a:p>
              <a:r>
                <a:rPr lang="ro-RO" dirty="0">
                  <a:latin typeface="Candara" panose="020E0502030303020204" pitchFamily="34" charset="0"/>
                </a:rPr>
                <a:t>50%</a:t>
              </a:r>
              <a:endParaRPr lang="ro-RO" sz="2400" dirty="0">
                <a:latin typeface="Candara" panose="020E0502030303020204" pitchFamily="34" charset="0"/>
              </a:endParaRPr>
            </a:p>
          </p:txBody>
        </p:sp>
      </p:grpSp>
      <p:pic>
        <p:nvPicPr>
          <p:cNvPr id="18" name="image1.jpg">
            <a:extLst>
              <a:ext uri="{FF2B5EF4-FFF2-40B4-BE49-F238E27FC236}">
                <a16:creationId xmlns:a16="http://schemas.microsoft.com/office/drawing/2014/main" id="{F73B6B89-DB2B-4AA1-BADD-965863ED885A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30301" y="2316784"/>
            <a:ext cx="4362949" cy="389214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70672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F20B36-99C3-4EB7-9A3F-4FDF9D8A35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47" y="1791892"/>
            <a:ext cx="3131221" cy="40288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7AE2BF-B998-49C4-8B22-FB64F20ED5C3}"/>
              </a:ext>
            </a:extLst>
          </p:cNvPr>
          <p:cNvSpPr/>
          <p:nvPr/>
        </p:nvSpPr>
        <p:spPr>
          <a:xfrm>
            <a:off x="874643" y="1338470"/>
            <a:ext cx="543340" cy="675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pic>
        <p:nvPicPr>
          <p:cNvPr id="19" name="Picture 18" descr="A picture containing cup, mug, vessel, tableware&#10;&#10;Description automatically generated">
            <a:extLst>
              <a:ext uri="{FF2B5EF4-FFF2-40B4-BE49-F238E27FC236}">
                <a16:creationId xmlns:a16="http://schemas.microsoft.com/office/drawing/2014/main" id="{90D836DD-D178-4513-A4CA-95E85B7A6A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6927" y="2013885"/>
            <a:ext cx="2574387" cy="3188621"/>
          </a:xfrm>
          <a:prstGeom prst="rect">
            <a:avLst/>
          </a:prstGeom>
        </p:spPr>
      </p:pic>
      <p:pic>
        <p:nvPicPr>
          <p:cNvPr id="4" name="Picture 3" descr="A picture containing clothing, coat&#10;&#10;Description automatically generated">
            <a:extLst>
              <a:ext uri="{FF2B5EF4-FFF2-40B4-BE49-F238E27FC236}">
                <a16:creationId xmlns:a16="http://schemas.microsoft.com/office/drawing/2014/main" id="{75DA62DA-B841-4B33-869E-AED4379D19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621" y="1166191"/>
            <a:ext cx="2754758" cy="4373219"/>
          </a:xfrm>
          <a:prstGeom prst="rect">
            <a:avLst/>
          </a:prstGeom>
        </p:spPr>
      </p:pic>
      <p:sp>
        <p:nvSpPr>
          <p:cNvPr id="11" name="Teardrop 10">
            <a:extLst>
              <a:ext uri="{FF2B5EF4-FFF2-40B4-BE49-F238E27FC236}">
                <a16:creationId xmlns:a16="http://schemas.microsoft.com/office/drawing/2014/main" id="{078561C5-51D9-42C2-A851-87FB04568D95}"/>
              </a:ext>
            </a:extLst>
          </p:cNvPr>
          <p:cNvSpPr/>
          <p:nvPr/>
        </p:nvSpPr>
        <p:spPr>
          <a:xfrm rot="2700000">
            <a:off x="119465" y="61399"/>
            <a:ext cx="2068131" cy="2142000"/>
          </a:xfrm>
          <a:prstGeom prst="teardrop">
            <a:avLst>
              <a:gd name="adj" fmla="val 10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03417"/>
              <a:satOff val="-6968"/>
              <a:lumOff val="-4706"/>
              <a:alphaOff val="0"/>
            </a:schemeClr>
          </a:fillRef>
          <a:effectRef idx="1">
            <a:schemeClr val="accent5">
              <a:hueOff val="-2703417"/>
              <a:satOff val="-6968"/>
              <a:lumOff val="-4706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FB07DA-4C2B-4F82-951A-C9ACA658A22B}"/>
              </a:ext>
            </a:extLst>
          </p:cNvPr>
          <p:cNvSpPr txBox="1"/>
          <p:nvPr/>
        </p:nvSpPr>
        <p:spPr>
          <a:xfrm>
            <a:off x="521046" y="886815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Premiul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2</a:t>
            </a:r>
            <a:endPara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33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9B3C735-9F2B-43E4-93E5-C2AF71048CF8}"/>
              </a:ext>
            </a:extLst>
          </p:cNvPr>
          <p:cNvGrpSpPr/>
          <p:nvPr/>
        </p:nvGrpSpPr>
        <p:grpSpPr>
          <a:xfrm>
            <a:off x="75513" y="5853"/>
            <a:ext cx="2224190" cy="2142302"/>
            <a:chOff x="75513" y="5853"/>
            <a:chExt cx="2224190" cy="2142302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FFA7394-FF55-4E40-8EC9-D3286B0B8C04}"/>
                </a:ext>
              </a:extLst>
            </p:cNvPr>
            <p:cNvSpPr/>
            <p:nvPr/>
          </p:nvSpPr>
          <p:spPr>
            <a:xfrm rot="2700000">
              <a:off x="75167" y="6199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rgbClr val="3FD97A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C247F80-418B-45C4-AD62-2D50DA59C69D}"/>
                </a:ext>
              </a:extLst>
            </p:cNvPr>
            <p:cNvSpPr txBox="1"/>
            <p:nvPr/>
          </p:nvSpPr>
          <p:spPr>
            <a:xfrm>
              <a:off x="536079" y="615513"/>
              <a:ext cx="1763624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Loc</a:t>
              </a:r>
              <a:r>
                <a:rPr lang="hu-H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1</a:t>
              </a:r>
            </a:p>
            <a:p>
              <a:r>
                <a:rPr lang="hu-HU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clase</a:t>
              </a:r>
              <a:r>
                <a:rPr lang="hu-HU" sz="1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</a:t>
              </a:r>
              <a:r>
                <a:rPr lang="hu-HU" sz="18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gimnaziale</a:t>
              </a:r>
              <a:endParaRPr lang="ro-RO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7DF1B6E-78A7-46A8-9DB2-4D89B61CD6F9}"/>
              </a:ext>
            </a:extLst>
          </p:cNvPr>
          <p:cNvSpPr txBox="1"/>
          <p:nvPr/>
        </p:nvSpPr>
        <p:spPr>
          <a:xfrm>
            <a:off x="3376246" y="769401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Țipar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1EAB4E-4D8F-4A51-A7EA-D51EABEEB624}"/>
              </a:ext>
            </a:extLst>
          </p:cNvPr>
          <p:cNvSpPr txBox="1"/>
          <p:nvPr/>
        </p:nvSpPr>
        <p:spPr>
          <a:xfrm>
            <a:off x="3363582" y="1610626"/>
            <a:ext cx="5140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Col</a:t>
            </a:r>
            <a:r>
              <a:rPr lang="ro-RO" sz="2400" b="1" i="0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egiul</a:t>
            </a:r>
            <a:r>
              <a:rPr lang="it-IT" sz="2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Naț</a:t>
            </a:r>
            <a:r>
              <a:rPr lang="ro-RO" sz="2400" b="1" i="0" u="none" strike="noStrik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ional</a:t>
            </a:r>
            <a:r>
              <a:rPr lang="it-IT" sz="2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Teodor Neș, Salonta</a:t>
            </a:r>
            <a:endParaRPr lang="ro-R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ED8E4C5-B221-48FD-80C1-010656186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2042558"/>
            <a:ext cx="3727164" cy="46292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0C255A3-0E2B-4A56-96F6-4319008B407C}"/>
              </a:ext>
            </a:extLst>
          </p:cNvPr>
          <p:cNvGrpSpPr/>
          <p:nvPr/>
        </p:nvGrpSpPr>
        <p:grpSpPr>
          <a:xfrm>
            <a:off x="547461" y="3633957"/>
            <a:ext cx="2141609" cy="2142302"/>
            <a:chOff x="547461" y="3633957"/>
            <a:chExt cx="2141609" cy="2142302"/>
          </a:xfrm>
        </p:grpSpPr>
        <p:sp>
          <p:nvSpPr>
            <p:cNvPr id="8" name="Teardrop 7">
              <a:extLst>
                <a:ext uri="{FF2B5EF4-FFF2-40B4-BE49-F238E27FC236}">
                  <a16:creationId xmlns:a16="http://schemas.microsoft.com/office/drawing/2014/main" id="{9B587985-35F1-4685-9F5F-4D8FE29DDB8D}"/>
                </a:ext>
              </a:extLst>
            </p:cNvPr>
            <p:cNvSpPr/>
            <p:nvPr/>
          </p:nvSpPr>
          <p:spPr>
            <a:xfrm rot="2700000">
              <a:off x="547115" y="3634303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rgbClr val="3FD97A">
                <a:alpha val="50000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E92A64-57E8-4585-934F-9E8911853C00}"/>
                </a:ext>
              </a:extLst>
            </p:cNvPr>
            <p:cNvSpPr txBox="1"/>
            <p:nvPr/>
          </p:nvSpPr>
          <p:spPr>
            <a:xfrm>
              <a:off x="1009567" y="4289608"/>
              <a:ext cx="1401346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1+2</a:t>
              </a:r>
              <a:endParaRPr lang="ro-RO" sz="2400" dirty="0">
                <a:latin typeface="Candara" panose="020E0502030303020204" pitchFamily="34" charset="0"/>
              </a:endParaRPr>
            </a:p>
            <a:p>
              <a:r>
                <a:rPr lang="ro-RO" sz="2400" dirty="0">
                  <a:latin typeface="Candara" panose="020E0502030303020204" pitchFamily="34" charset="0"/>
                </a:rPr>
                <a:t>125,52</a:t>
              </a:r>
            </a:p>
            <a:p>
              <a:r>
                <a:rPr lang="ro-RO" dirty="0">
                  <a:latin typeface="Candara" panose="020E0502030303020204" pitchFamily="34" charset="0"/>
                </a:rPr>
                <a:t>50%</a:t>
              </a:r>
              <a:endParaRPr lang="ro-RO" sz="24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98B44-D1F9-4EE5-B4A9-E64A287888DD}"/>
              </a:ext>
            </a:extLst>
          </p:cNvPr>
          <p:cNvGrpSpPr/>
          <p:nvPr/>
        </p:nvGrpSpPr>
        <p:grpSpPr>
          <a:xfrm>
            <a:off x="2607320" y="3638050"/>
            <a:ext cx="2141609" cy="2142302"/>
            <a:chOff x="2607320" y="3638050"/>
            <a:chExt cx="2141609" cy="2142302"/>
          </a:xfrm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BD4E1E74-70CD-4ED8-B0CD-BA791B159012}"/>
                </a:ext>
              </a:extLst>
            </p:cNvPr>
            <p:cNvSpPr/>
            <p:nvPr/>
          </p:nvSpPr>
          <p:spPr>
            <a:xfrm rot="2700000">
              <a:off x="2606974" y="3638396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rgbClr val="3FD97A">
                <a:alpha val="70000"/>
              </a:srgb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153FCB-CCA9-42C6-9C3F-F161EA92BD42}"/>
                </a:ext>
              </a:extLst>
            </p:cNvPr>
            <p:cNvSpPr txBox="1"/>
            <p:nvPr/>
          </p:nvSpPr>
          <p:spPr>
            <a:xfrm>
              <a:off x="3132858" y="4276783"/>
              <a:ext cx="1144865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</a:t>
              </a:r>
              <a:r>
                <a:rPr lang="ro-RO" sz="2400" dirty="0">
                  <a:latin typeface="Candara" panose="020E0502030303020204" pitchFamily="34" charset="0"/>
                </a:rPr>
                <a:t>3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90,03</a:t>
              </a:r>
            </a:p>
            <a:p>
              <a:r>
                <a:rPr lang="ro-RO" dirty="0">
                  <a:latin typeface="Candara" panose="020E0502030303020204" pitchFamily="34" charset="0"/>
                </a:rPr>
                <a:t>50%</a:t>
              </a:r>
              <a:endParaRPr lang="ro-RO" sz="24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C32D14-F0E8-4FB3-9D1B-4020A7CF5864}"/>
              </a:ext>
            </a:extLst>
          </p:cNvPr>
          <p:cNvGrpSpPr/>
          <p:nvPr/>
        </p:nvGrpSpPr>
        <p:grpSpPr>
          <a:xfrm>
            <a:off x="4844158" y="3642144"/>
            <a:ext cx="2184147" cy="2142302"/>
            <a:chOff x="4844158" y="3642144"/>
            <a:chExt cx="2184147" cy="2142302"/>
          </a:xfrm>
        </p:grpSpPr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45E791DC-B322-41A6-85FD-ADCCFEDAD9BD}"/>
                </a:ext>
              </a:extLst>
            </p:cNvPr>
            <p:cNvSpPr/>
            <p:nvPr/>
          </p:nvSpPr>
          <p:spPr>
            <a:xfrm rot="2700000">
              <a:off x="4843812" y="3642490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rgbClr val="3FD97A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BEA6BF-2BA2-4E09-BAE5-122E76B70CC4}"/>
                </a:ext>
              </a:extLst>
            </p:cNvPr>
            <p:cNvSpPr txBox="1"/>
            <p:nvPr/>
          </p:nvSpPr>
          <p:spPr>
            <a:xfrm>
              <a:off x="5247048" y="4276782"/>
              <a:ext cx="17812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400" dirty="0">
                  <a:latin typeface="Candara" panose="020E0502030303020204" pitchFamily="34" charset="0"/>
                </a:rPr>
                <a:t>Punctaj final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86,86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64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2B9DB37-AD86-4172-A495-46A8E1431A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47" y="1676849"/>
            <a:ext cx="3131221" cy="4028870"/>
          </a:xfrm>
          <a:prstGeom prst="rect">
            <a:avLst/>
          </a:prstGeom>
        </p:spPr>
      </p:pic>
      <p:pic>
        <p:nvPicPr>
          <p:cNvPr id="46" name="Picture 45" descr="A picture containing clothing, coat&#10;&#10;Description automatically generated">
            <a:extLst>
              <a:ext uri="{FF2B5EF4-FFF2-40B4-BE49-F238E27FC236}">
                <a16:creationId xmlns:a16="http://schemas.microsoft.com/office/drawing/2014/main" id="{CC33647A-9737-44C5-B04D-6787228B27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881" y="1054183"/>
            <a:ext cx="2754758" cy="4373219"/>
          </a:xfrm>
          <a:prstGeom prst="rect">
            <a:avLst/>
          </a:prstGeom>
        </p:spPr>
      </p:pic>
      <p:pic>
        <p:nvPicPr>
          <p:cNvPr id="47" name="Picture 46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618F7125-E84B-445C-808F-7171F0CEE5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061" y="1510540"/>
            <a:ext cx="3330334" cy="41636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7DBB11-15DA-4E8C-898E-1B6400195784}"/>
              </a:ext>
            </a:extLst>
          </p:cNvPr>
          <p:cNvSpPr/>
          <p:nvPr/>
        </p:nvSpPr>
        <p:spPr>
          <a:xfrm>
            <a:off x="963847" y="1308295"/>
            <a:ext cx="442922" cy="703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EDE8BF9C-3762-4F9C-9D04-39324FB71DA0}"/>
              </a:ext>
            </a:extLst>
          </p:cNvPr>
          <p:cNvSpPr/>
          <p:nvPr/>
        </p:nvSpPr>
        <p:spPr>
          <a:xfrm rot="2700000">
            <a:off x="75167" y="6199"/>
            <a:ext cx="2142302" cy="2141609"/>
          </a:xfrm>
          <a:prstGeom prst="teardrop">
            <a:avLst>
              <a:gd name="adj" fmla="val 100000"/>
            </a:avLst>
          </a:prstGeom>
          <a:solidFill>
            <a:srgbClr val="3FD97A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2703417"/>
              <a:satOff val="-6968"/>
              <a:lumOff val="-4706"/>
              <a:alphaOff val="0"/>
            </a:schemeClr>
          </a:fillRef>
          <a:effectRef idx="1">
            <a:schemeClr val="accent5">
              <a:hueOff val="-2703417"/>
              <a:satOff val="-6968"/>
              <a:lumOff val="-4706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o-R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0E9491-CC54-49AF-BD06-80A91E154249}"/>
              </a:ext>
            </a:extLst>
          </p:cNvPr>
          <p:cNvSpPr txBox="1"/>
          <p:nvPr/>
        </p:nvSpPr>
        <p:spPr>
          <a:xfrm>
            <a:off x="550147" y="792573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Premiul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1</a:t>
            </a:r>
            <a:endPara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45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3329D06-ED36-404B-8911-5E376BC889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55356"/>
              </p:ext>
            </p:extLst>
          </p:nvPr>
        </p:nvGraphicFramePr>
        <p:xfrm>
          <a:off x="276941" y="245314"/>
          <a:ext cx="9958439" cy="54813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8131">
                  <a:extLst>
                    <a:ext uri="{9D8B030D-6E8A-4147-A177-3AD203B41FA5}">
                      <a16:colId xmlns:a16="http://schemas.microsoft.com/office/drawing/2014/main" val="2468038726"/>
                    </a:ext>
                  </a:extLst>
                </a:gridCol>
                <a:gridCol w="4036580">
                  <a:extLst>
                    <a:ext uri="{9D8B030D-6E8A-4147-A177-3AD203B41FA5}">
                      <a16:colId xmlns:a16="http://schemas.microsoft.com/office/drawing/2014/main" val="1401877816"/>
                    </a:ext>
                  </a:extLst>
                </a:gridCol>
                <a:gridCol w="1637071">
                  <a:extLst>
                    <a:ext uri="{9D8B030D-6E8A-4147-A177-3AD203B41FA5}">
                      <a16:colId xmlns:a16="http://schemas.microsoft.com/office/drawing/2014/main" val="3902436514"/>
                    </a:ext>
                  </a:extLst>
                </a:gridCol>
                <a:gridCol w="1076632">
                  <a:extLst>
                    <a:ext uri="{9D8B030D-6E8A-4147-A177-3AD203B41FA5}">
                      <a16:colId xmlns:a16="http://schemas.microsoft.com/office/drawing/2014/main" val="2608837781"/>
                    </a:ext>
                  </a:extLst>
                </a:gridCol>
                <a:gridCol w="1017639">
                  <a:extLst>
                    <a:ext uri="{9D8B030D-6E8A-4147-A177-3AD203B41FA5}">
                      <a16:colId xmlns:a16="http://schemas.microsoft.com/office/drawing/2014/main" val="1643784847"/>
                    </a:ext>
                  </a:extLst>
                </a:gridCol>
                <a:gridCol w="1032386">
                  <a:extLst>
                    <a:ext uri="{9D8B030D-6E8A-4147-A177-3AD203B41FA5}">
                      <a16:colId xmlns:a16="http://schemas.microsoft.com/office/drawing/2014/main" val="40368053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o-RO" sz="18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Nume instituție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Nume echipă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Etapa 1+2</a:t>
                      </a:r>
                    </a:p>
                    <a:p>
                      <a:r>
                        <a:rPr lang="ro-RO" sz="1400" dirty="0">
                          <a:latin typeface="Candara" panose="020E0502030303020204" pitchFamily="34" charset="0"/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Etapa 3</a:t>
                      </a:r>
                    </a:p>
                    <a:p>
                      <a:r>
                        <a:rPr lang="ro-RO" sz="1400" dirty="0">
                          <a:latin typeface="Candara" panose="020E0502030303020204" pitchFamily="34" charset="0"/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800" dirty="0">
                          <a:latin typeface="Candara" panose="020E0502030303020204" pitchFamily="34" charset="0"/>
                        </a:rPr>
                        <a:t>Punctaj final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7582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IV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Școala Gimnazială Nr.11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Green Nature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134,6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74,83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82,28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34870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V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Colegiul Național Onisifor Ghibu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Particule in suspensie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124,75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76,67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79,92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8122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VI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Liceul Teoretic Aurel Lazăr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Frunzelor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121,3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67,10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73,98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431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VII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Colegiul Național Onisifor Ghibu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Nufărul Alb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108,07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74,07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73,06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335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VIII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Liceul Teoretic Aurel Lazăr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Nodelia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101,15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77,18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72,31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14422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IX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Școala Gimnazială Nr.11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The Smartest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124,8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59,80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71,50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27059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X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Școala Gimnazială Nr.11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Cutezătorii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130,88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54,45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70,85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61015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XI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Colegiul Național Onisifor Ghibu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Floare de Colț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106,475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65,87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68,43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22350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XII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Colegiul Național Onisifor Ghibu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Căprioarele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101,9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66,00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66,97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63125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XIII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Colegiul Național Onisifor Ghibu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Vulturii isteți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113,27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57,20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66,36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33139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XIV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Școala Gimnazială Nr.11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Clever Team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126,475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42,77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63,54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47324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Loc XV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ndara" panose="020E0502030303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Col</a:t>
                      </a:r>
                      <a:r>
                        <a:rPr lang="ro-R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egiul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Naț</a:t>
                      </a:r>
                      <a:r>
                        <a:rPr lang="ro-RO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ional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Teodor Neș, Salonta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Iris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109,55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46,00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o-RO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59,52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94234914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09B395F-5C83-4658-A8DF-ACA0B82CF9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89984" l="2720" r="89920">
                        <a14:foregroundMark x1="7040" y1="69225" x2="7040" y2="69225"/>
                        <a14:foregroundMark x1="2720" y1="65913" x2="2720" y2="65913"/>
                        <a14:foregroundMark x1="65600" y1="54039" x2="65600" y2="54039"/>
                        <a14:foregroundMark x1="73227" y1="54039" x2="73227" y2="54039"/>
                        <a14:foregroundMark x1="65067" y1="56058" x2="65067" y2="56058"/>
                        <a14:foregroundMark x1="63467" y1="42124" x2="63467" y2="42124"/>
                        <a14:foregroundMark x1="75893" y1="34733" x2="75893" y2="34733"/>
                        <a14:foregroundMark x1="72640" y1="35541" x2="72640" y2="35541"/>
                        <a14:foregroundMark x1="75360" y1="36349" x2="75360" y2="36349"/>
                        <a14:foregroundMark x1="63467" y1="24031" x2="63467" y2="24031"/>
                        <a14:foregroundMark x1="61280" y1="26939" x2="61280" y2="26939"/>
                        <a14:foregroundMark x1="74293" y1="54847" x2="74293" y2="54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62140" y="4409255"/>
            <a:ext cx="2585664" cy="34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68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6CF4C2D-D3ED-45E9-B40F-4F83B2F62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479" y="0"/>
            <a:ext cx="9605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14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306494-A99C-412D-8F09-19AAE54A8D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81" b="89980" l="9959" r="89903">
                        <a14:foregroundMark x1="52974" y1="8646" x2="52974" y2="8646"/>
                        <a14:foregroundMark x1="52974" y1="7232" x2="52974" y2="7232"/>
                        <a14:foregroundMark x1="52974" y1="7232" x2="52974" y2="7232"/>
                        <a14:foregroundMark x1="52974" y1="7232" x2="52974" y2="7232"/>
                        <a14:foregroundMark x1="52559" y1="4081" x2="52559" y2="4081"/>
                        <a14:foregroundMark x1="43568" y1="8283" x2="43568" y2="8283"/>
                        <a14:foregroundMark x1="48087" y1="5131" x2="48087" y2="5131"/>
                        <a14:foregroundMark x1="48087" y1="5131" x2="48087" y2="5131"/>
                        <a14:foregroundMark x1="48087" y1="5131" x2="48087" y2="5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99473" y="1428766"/>
            <a:ext cx="3521899" cy="37554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EB9B5EF-62C1-4148-B5EF-AB36671B8A6E}"/>
              </a:ext>
            </a:extLst>
          </p:cNvPr>
          <p:cNvSpPr txBox="1"/>
          <p:nvPr/>
        </p:nvSpPr>
        <p:spPr>
          <a:xfrm>
            <a:off x="423546" y="230750"/>
            <a:ext cx="222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Clasele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primare</a:t>
            </a:r>
            <a:endParaRPr lang="ro-R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75CDD7-2EE8-46A3-9F3F-3F75FB9D17F3}"/>
              </a:ext>
            </a:extLst>
          </p:cNvPr>
          <p:cNvSpPr txBox="1"/>
          <p:nvPr/>
        </p:nvSpPr>
        <p:spPr>
          <a:xfrm>
            <a:off x="580021" y="3586546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Clasele</a:t>
            </a:r>
            <a:r>
              <a:rPr lang="hu-H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hu-H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gimnaziale</a:t>
            </a:r>
            <a:endParaRPr lang="ro-R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EF29CD-9B44-4DE0-AFF7-6C4307E0E9C2}"/>
              </a:ext>
            </a:extLst>
          </p:cNvPr>
          <p:cNvGrpSpPr/>
          <p:nvPr/>
        </p:nvGrpSpPr>
        <p:grpSpPr>
          <a:xfrm>
            <a:off x="6676324" y="695678"/>
            <a:ext cx="2262196" cy="2289323"/>
            <a:chOff x="6676324" y="695678"/>
            <a:chExt cx="2262196" cy="2289323"/>
          </a:xfrm>
        </p:grpSpPr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85136554-C39F-430B-9351-65D54CB2BC5D}"/>
                </a:ext>
              </a:extLst>
            </p:cNvPr>
            <p:cNvSpPr/>
            <p:nvPr/>
          </p:nvSpPr>
          <p:spPr>
            <a:xfrm>
              <a:off x="6676324" y="695678"/>
              <a:ext cx="2262196" cy="2289323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FB6C26C-9A62-432E-A4B5-A0DEECDE30A1}"/>
                </a:ext>
              </a:extLst>
            </p:cNvPr>
            <p:cNvSpPr/>
            <p:nvPr/>
          </p:nvSpPr>
          <p:spPr>
            <a:xfrm>
              <a:off x="6815709" y="830864"/>
              <a:ext cx="1980000" cy="1980000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1FF64E26-BFA7-48B3-BA66-1101A53555C6}"/>
                </a:ext>
              </a:extLst>
            </p:cNvPr>
            <p:cNvSpPr txBox="1"/>
            <p:nvPr/>
          </p:nvSpPr>
          <p:spPr>
            <a:xfrm>
              <a:off x="7112335" y="1090595"/>
              <a:ext cx="1411414" cy="14515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000" b="1" kern="1200" dirty="0" err="1">
                  <a:latin typeface="Candara" panose="020E0502030303020204" pitchFamily="34" charset="0"/>
                </a:rPr>
                <a:t>Echipe</a:t>
              </a:r>
              <a:r>
                <a:rPr lang="hu-HU" sz="2000" b="1" kern="1200" dirty="0">
                  <a:latin typeface="Candara" panose="020E0502030303020204" pitchFamily="34" charset="0"/>
                </a:rPr>
                <a:t>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care</a:t>
              </a:r>
              <a:r>
                <a:rPr lang="hu-HU" sz="2000" b="1" kern="1200" dirty="0">
                  <a:latin typeface="Candara" panose="020E0502030303020204" pitchFamily="34" charset="0"/>
                </a:rPr>
                <a:t> au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finalizat</a:t>
              </a:r>
              <a:r>
                <a:rPr lang="hu-HU" sz="2000" b="1" kern="1200" dirty="0">
                  <a:latin typeface="Candara" panose="020E0502030303020204" pitchFamily="34" charset="0"/>
                </a:rPr>
                <a:t>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etapa</a:t>
              </a:r>
              <a:r>
                <a:rPr lang="hu-HU" sz="2000" b="1" kern="1200" dirty="0">
                  <a:latin typeface="Candara" panose="020E0502030303020204" pitchFamily="34" charset="0"/>
                </a:rPr>
                <a:t> 3,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finala</a:t>
              </a:r>
              <a:r>
                <a:rPr lang="hu-HU" sz="2000" b="1" kern="1200" dirty="0">
                  <a:latin typeface="Candara" panose="020E0502030303020204" pitchFamily="34" charset="0"/>
                </a:rPr>
                <a:t>: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9 </a:t>
              </a:r>
              <a:r>
                <a:rPr lang="hu-HU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echipe</a:t>
              </a:r>
              <a:endParaRPr lang="hu-HU" sz="2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5F29277-CADC-4263-BBEA-2BCEC18EC601}"/>
              </a:ext>
            </a:extLst>
          </p:cNvPr>
          <p:cNvGrpSpPr/>
          <p:nvPr/>
        </p:nvGrpSpPr>
        <p:grpSpPr>
          <a:xfrm>
            <a:off x="6948064" y="4101468"/>
            <a:ext cx="2262196" cy="2182872"/>
            <a:chOff x="6948064" y="4101468"/>
            <a:chExt cx="2262196" cy="2182872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A9C7336D-E788-45EE-91C6-A01403314277}"/>
                </a:ext>
              </a:extLst>
            </p:cNvPr>
            <p:cNvSpPr/>
            <p:nvPr/>
          </p:nvSpPr>
          <p:spPr>
            <a:xfrm>
              <a:off x="6948064" y="4101468"/>
              <a:ext cx="2262196" cy="218287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1080D8E-B13C-47C2-9804-B6ADB247F365}"/>
                </a:ext>
              </a:extLst>
            </p:cNvPr>
            <p:cNvSpPr/>
            <p:nvPr/>
          </p:nvSpPr>
          <p:spPr>
            <a:xfrm>
              <a:off x="7099565" y="4229146"/>
              <a:ext cx="1976530" cy="1937841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5">
              <a:extLst>
                <a:ext uri="{FF2B5EF4-FFF2-40B4-BE49-F238E27FC236}">
                  <a16:creationId xmlns:a16="http://schemas.microsoft.com/office/drawing/2014/main" id="{DEBD9A34-CBCA-42C0-92C5-7E5D46B9073A}"/>
                </a:ext>
              </a:extLst>
            </p:cNvPr>
            <p:cNvSpPr txBox="1"/>
            <p:nvPr/>
          </p:nvSpPr>
          <p:spPr>
            <a:xfrm>
              <a:off x="7404798" y="4517700"/>
              <a:ext cx="1411414" cy="1384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000" b="1" kern="1200" dirty="0" err="1">
                  <a:latin typeface="Candara" panose="020E0502030303020204" pitchFamily="34" charset="0"/>
                </a:rPr>
                <a:t>Echipe</a:t>
              </a:r>
              <a:r>
                <a:rPr lang="hu-HU" sz="2000" b="1" kern="1200" dirty="0">
                  <a:latin typeface="Candara" panose="020E0502030303020204" pitchFamily="34" charset="0"/>
                </a:rPr>
                <a:t>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care</a:t>
              </a:r>
              <a:r>
                <a:rPr lang="hu-HU" sz="2000" b="1" kern="1200" dirty="0">
                  <a:latin typeface="Candara" panose="020E0502030303020204" pitchFamily="34" charset="0"/>
                </a:rPr>
                <a:t> au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finalizat</a:t>
              </a:r>
              <a:r>
                <a:rPr lang="hu-HU" sz="2000" b="1" kern="1200" dirty="0">
                  <a:latin typeface="Candara" panose="020E0502030303020204" pitchFamily="34" charset="0"/>
                </a:rPr>
                <a:t>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etapa</a:t>
              </a:r>
              <a:r>
                <a:rPr lang="hu-HU" sz="2000" b="1" kern="1200" dirty="0">
                  <a:latin typeface="Candara" panose="020E0502030303020204" pitchFamily="34" charset="0"/>
                </a:rPr>
                <a:t> 3,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finala</a:t>
              </a:r>
              <a:r>
                <a:rPr lang="hu-HU" sz="2000" b="1" kern="1200" dirty="0">
                  <a:latin typeface="Candara" panose="020E0502030303020204" pitchFamily="34" charset="0"/>
                </a:rPr>
                <a:t>: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15 </a:t>
              </a:r>
              <a:r>
                <a:rPr lang="hu-HU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echipe</a:t>
              </a:r>
              <a:endParaRPr lang="hu-HU" sz="2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7902B05-098F-43B3-AF9B-DF168D8D990F}"/>
              </a:ext>
            </a:extLst>
          </p:cNvPr>
          <p:cNvGrpSpPr/>
          <p:nvPr/>
        </p:nvGrpSpPr>
        <p:grpSpPr>
          <a:xfrm>
            <a:off x="4639312" y="636931"/>
            <a:ext cx="2112021" cy="2171890"/>
            <a:chOff x="4639312" y="636931"/>
            <a:chExt cx="2112021" cy="2171890"/>
          </a:xfrm>
        </p:grpSpPr>
        <p:sp>
          <p:nvSpPr>
            <p:cNvPr id="41" name="Teardrop 40">
              <a:extLst>
                <a:ext uri="{FF2B5EF4-FFF2-40B4-BE49-F238E27FC236}">
                  <a16:creationId xmlns:a16="http://schemas.microsoft.com/office/drawing/2014/main" id="{2B820268-0A24-4E7F-AF33-05F4BAEB51A4}"/>
                </a:ext>
              </a:extLst>
            </p:cNvPr>
            <p:cNvSpPr/>
            <p:nvPr/>
          </p:nvSpPr>
          <p:spPr>
            <a:xfrm rot="2700000">
              <a:off x="4609378" y="666865"/>
              <a:ext cx="2171890" cy="2112021"/>
            </a:xfrm>
            <a:prstGeom prst="teardrop">
              <a:avLst>
                <a:gd name="adj" fmla="val 100000"/>
              </a:avLst>
            </a:prstGeom>
            <a:solidFill>
              <a:srgbClr val="3FD97A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3F67F3B-4C1A-42C5-828F-523B75C14EF6}"/>
                </a:ext>
              </a:extLst>
            </p:cNvPr>
            <p:cNvGrpSpPr/>
            <p:nvPr/>
          </p:nvGrpSpPr>
          <p:grpSpPr>
            <a:xfrm>
              <a:off x="4679008" y="709745"/>
              <a:ext cx="1980000" cy="1980000"/>
              <a:chOff x="4597940" y="977638"/>
              <a:chExt cx="1859644" cy="180838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3EE6A88-3C69-4D94-A27E-B30EC1D00DAD}"/>
                  </a:ext>
                </a:extLst>
              </p:cNvPr>
              <p:cNvSpPr/>
              <p:nvPr/>
            </p:nvSpPr>
            <p:spPr>
              <a:xfrm>
                <a:off x="4597940" y="977638"/>
                <a:ext cx="1859644" cy="1808382"/>
              </a:xfrm>
              <a:prstGeom prst="ellipse">
                <a:avLst/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1351709"/>
                  <a:satOff val="-3484"/>
                  <a:lumOff val="-2353"/>
                  <a:alphaOff val="0"/>
                </a:schemeClr>
              </a:fillRef>
              <a:effectRef idx="1">
                <a:schemeClr val="accent5">
                  <a:hueOff val="-1351709"/>
                  <a:satOff val="-3484"/>
                  <a:lumOff val="-2353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ro-RO" sz="2000" b="1" dirty="0"/>
              </a:p>
            </p:txBody>
          </p:sp>
          <p:sp>
            <p:nvSpPr>
              <p:cNvPr id="38" name="Oval 5">
                <a:extLst>
                  <a:ext uri="{FF2B5EF4-FFF2-40B4-BE49-F238E27FC236}">
                    <a16:creationId xmlns:a16="http://schemas.microsoft.com/office/drawing/2014/main" id="{9BBE2322-00E8-4F26-8F3E-A08BCE6857A5}"/>
                  </a:ext>
                </a:extLst>
              </p:cNvPr>
              <p:cNvSpPr txBox="1"/>
              <p:nvPr/>
            </p:nvSpPr>
            <p:spPr>
              <a:xfrm>
                <a:off x="4889749" y="1230009"/>
                <a:ext cx="1325620" cy="13257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u-HU" sz="2000" b="1" kern="1200" dirty="0" err="1">
                    <a:latin typeface="Candara" panose="020E0502030303020204" pitchFamily="34" charset="0"/>
                  </a:rPr>
                  <a:t>Echipe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care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au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finalizat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etapa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2:</a:t>
                </a: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u-HU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11 </a:t>
                </a:r>
                <a:r>
                  <a:rPr lang="hu-HU" sz="20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echipe</a:t>
                </a:r>
                <a:endParaRPr lang="en-US" sz="20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1BF299-7623-4041-8844-E719EEAEDBC0}"/>
              </a:ext>
            </a:extLst>
          </p:cNvPr>
          <p:cNvGrpSpPr/>
          <p:nvPr/>
        </p:nvGrpSpPr>
        <p:grpSpPr>
          <a:xfrm>
            <a:off x="2634215" y="771222"/>
            <a:ext cx="2112021" cy="2171890"/>
            <a:chOff x="2577705" y="649739"/>
            <a:chExt cx="2112021" cy="2171890"/>
          </a:xfrm>
        </p:grpSpPr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EB06B75A-D192-4A58-A9E1-D4E456684A09}"/>
                </a:ext>
              </a:extLst>
            </p:cNvPr>
            <p:cNvSpPr/>
            <p:nvPr/>
          </p:nvSpPr>
          <p:spPr>
            <a:xfrm rot="2700000">
              <a:off x="2547771" y="679673"/>
              <a:ext cx="2171890" cy="2112021"/>
            </a:xfrm>
            <a:prstGeom prst="teardrop">
              <a:avLst>
                <a:gd name="adj" fmla="val 10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EB1E63A-52B3-4C90-B4D6-AE1D609E9C25}"/>
                </a:ext>
              </a:extLst>
            </p:cNvPr>
            <p:cNvGrpSpPr/>
            <p:nvPr/>
          </p:nvGrpSpPr>
          <p:grpSpPr>
            <a:xfrm>
              <a:off x="2624481" y="723814"/>
              <a:ext cx="1980000" cy="1980000"/>
              <a:chOff x="2569266" y="964789"/>
              <a:chExt cx="1859644" cy="1808382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BD7E6D7-FE58-4C4B-AAA7-B3C8F0D7EE7D}"/>
                  </a:ext>
                </a:extLst>
              </p:cNvPr>
              <p:cNvSpPr/>
              <p:nvPr/>
            </p:nvSpPr>
            <p:spPr>
              <a:xfrm>
                <a:off x="2569266" y="964789"/>
                <a:ext cx="1859644" cy="1808382"/>
              </a:xfrm>
              <a:prstGeom prst="ellipse">
                <a:avLst/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4055126"/>
                  <a:satOff val="-10451"/>
                  <a:lumOff val="-7059"/>
                  <a:alphaOff val="0"/>
                </a:schemeClr>
              </a:fillRef>
              <a:effectRef idx="1">
                <a:schemeClr val="accent5">
                  <a:hueOff val="-4055126"/>
                  <a:satOff val="-10451"/>
                  <a:lumOff val="-705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6" name="Oval 8">
                <a:extLst>
                  <a:ext uri="{FF2B5EF4-FFF2-40B4-BE49-F238E27FC236}">
                    <a16:creationId xmlns:a16="http://schemas.microsoft.com/office/drawing/2014/main" id="{6D435242-B472-4B5E-A728-38518F6F43B1}"/>
                  </a:ext>
                </a:extLst>
              </p:cNvPr>
              <p:cNvSpPr txBox="1"/>
              <p:nvPr/>
            </p:nvSpPr>
            <p:spPr>
              <a:xfrm>
                <a:off x="2834649" y="1230009"/>
                <a:ext cx="1325620" cy="13257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u-HU" sz="2000" b="1" kern="1200" dirty="0" err="1">
                    <a:latin typeface="Candara" panose="020E0502030303020204" pitchFamily="34" charset="0"/>
                  </a:rPr>
                  <a:t>Echipe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care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au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finalizat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etapa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1: </a:t>
                </a:r>
                <a:br>
                  <a:rPr lang="hu-HU" sz="2000" b="1" kern="1200" dirty="0">
                    <a:latin typeface="Candara" panose="020E0502030303020204" pitchFamily="34" charset="0"/>
                  </a:rPr>
                </a:br>
                <a:r>
                  <a:rPr lang="hu-HU" sz="20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23 </a:t>
                </a:r>
                <a:r>
                  <a:rPr lang="hu-HU" sz="2000" b="1" kern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echipe</a:t>
                </a:r>
                <a:endParaRPr lang="en-US" sz="20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A29755-11EA-43F6-9C08-0EC67FA46E37}"/>
              </a:ext>
            </a:extLst>
          </p:cNvPr>
          <p:cNvGrpSpPr/>
          <p:nvPr/>
        </p:nvGrpSpPr>
        <p:grpSpPr>
          <a:xfrm>
            <a:off x="464967" y="705968"/>
            <a:ext cx="2112021" cy="2171890"/>
            <a:chOff x="522605" y="649739"/>
            <a:chExt cx="2112021" cy="2171890"/>
          </a:xfrm>
        </p:grpSpPr>
        <p:sp>
          <p:nvSpPr>
            <p:cNvPr id="31" name="Teardrop 30">
              <a:extLst>
                <a:ext uri="{FF2B5EF4-FFF2-40B4-BE49-F238E27FC236}">
                  <a16:creationId xmlns:a16="http://schemas.microsoft.com/office/drawing/2014/main" id="{9559F7BB-7B86-418D-ABA2-B61CF6487EFE}"/>
                </a:ext>
              </a:extLst>
            </p:cNvPr>
            <p:cNvSpPr/>
            <p:nvPr/>
          </p:nvSpPr>
          <p:spPr>
            <a:xfrm rot="2700000">
              <a:off x="492671" y="679673"/>
              <a:ext cx="2171890" cy="2112021"/>
            </a:xfrm>
            <a:prstGeom prst="teardrop">
              <a:avLst>
                <a:gd name="adj" fmla="val 10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927F748-FBB1-4C0B-BE1A-41C3F752D886}"/>
                </a:ext>
              </a:extLst>
            </p:cNvPr>
            <p:cNvGrpSpPr/>
            <p:nvPr/>
          </p:nvGrpSpPr>
          <p:grpSpPr>
            <a:xfrm>
              <a:off x="584022" y="720771"/>
              <a:ext cx="1980000" cy="1980000"/>
              <a:chOff x="527380" y="977638"/>
              <a:chExt cx="1859644" cy="180838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93BAC82-62A5-49A2-A17F-455A826145E6}"/>
                  </a:ext>
                </a:extLst>
              </p:cNvPr>
              <p:cNvSpPr/>
              <p:nvPr/>
            </p:nvSpPr>
            <p:spPr>
              <a:xfrm>
                <a:off x="527380" y="977638"/>
                <a:ext cx="1859644" cy="1808382"/>
              </a:xfrm>
              <a:prstGeom prst="ellipse">
                <a:avLst/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6758543"/>
                  <a:satOff val="-17419"/>
                  <a:lumOff val="-11765"/>
                  <a:alphaOff val="0"/>
                </a:schemeClr>
              </a:fillRef>
              <a:effectRef idx="1">
                <a:schemeClr val="accent5">
                  <a:hueOff val="-6758543"/>
                  <a:satOff val="-17419"/>
                  <a:lumOff val="-1176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4" name="Oval 11">
                <a:extLst>
                  <a:ext uri="{FF2B5EF4-FFF2-40B4-BE49-F238E27FC236}">
                    <a16:creationId xmlns:a16="http://schemas.microsoft.com/office/drawing/2014/main" id="{0700D9A5-E637-4A68-87FC-C4584EE53406}"/>
                  </a:ext>
                </a:extLst>
              </p:cNvPr>
              <p:cNvSpPr txBox="1"/>
              <p:nvPr/>
            </p:nvSpPr>
            <p:spPr>
              <a:xfrm>
                <a:off x="779550" y="1230009"/>
                <a:ext cx="1325620" cy="13257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u-HU" sz="2000" b="1" kern="1200" dirty="0" err="1">
                    <a:latin typeface="Candara" panose="020E0502030303020204" pitchFamily="34" charset="0"/>
                  </a:rPr>
                  <a:t>Echipe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înscrise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în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concurs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:</a:t>
                </a: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u-HU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23 </a:t>
                </a:r>
                <a:r>
                  <a:rPr lang="hu-HU" sz="20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echipe</a:t>
                </a:r>
                <a:r>
                  <a:rPr lang="hu-HU" sz="20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 </a:t>
                </a:r>
                <a:endParaRPr lang="en-US" sz="20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9721ED-791F-48FB-AE3F-B8BC03D33FDA}"/>
              </a:ext>
            </a:extLst>
          </p:cNvPr>
          <p:cNvGrpSpPr/>
          <p:nvPr/>
        </p:nvGrpSpPr>
        <p:grpSpPr>
          <a:xfrm>
            <a:off x="4881422" y="4061518"/>
            <a:ext cx="2141609" cy="2142302"/>
            <a:chOff x="4922585" y="4112799"/>
            <a:chExt cx="2141609" cy="2142302"/>
          </a:xfrm>
        </p:grpSpPr>
        <p:sp>
          <p:nvSpPr>
            <p:cNvPr id="49" name="Teardrop 48">
              <a:extLst>
                <a:ext uri="{FF2B5EF4-FFF2-40B4-BE49-F238E27FC236}">
                  <a16:creationId xmlns:a16="http://schemas.microsoft.com/office/drawing/2014/main" id="{4589A972-05F8-4893-A455-D68D36A86EF7}"/>
                </a:ext>
              </a:extLst>
            </p:cNvPr>
            <p:cNvSpPr/>
            <p:nvPr/>
          </p:nvSpPr>
          <p:spPr>
            <a:xfrm rot="2700000">
              <a:off x="4922239" y="4113145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rgbClr val="3FD97A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7C52BB9-71BA-4602-BFF7-B67D408CACA5}"/>
                </a:ext>
              </a:extLst>
            </p:cNvPr>
            <p:cNvSpPr/>
            <p:nvPr/>
          </p:nvSpPr>
          <p:spPr>
            <a:xfrm>
              <a:off x="4994635" y="4177994"/>
              <a:ext cx="1980000" cy="1980000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351709"/>
                <a:satOff val="-3484"/>
                <a:lumOff val="-2353"/>
                <a:alphaOff val="0"/>
              </a:schemeClr>
            </a:fillRef>
            <a:effectRef idx="1">
              <a:schemeClr val="accent5">
                <a:hueOff val="-1351709"/>
                <a:satOff val="-3484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Oval 5">
              <a:extLst>
                <a:ext uri="{FF2B5EF4-FFF2-40B4-BE49-F238E27FC236}">
                  <a16:creationId xmlns:a16="http://schemas.microsoft.com/office/drawing/2014/main" id="{A23FEF14-9F92-4D44-B65D-7A21D62D4FD8}"/>
                </a:ext>
              </a:extLst>
            </p:cNvPr>
            <p:cNvSpPr txBox="1"/>
            <p:nvPr/>
          </p:nvSpPr>
          <p:spPr>
            <a:xfrm>
              <a:off x="5239433" y="4365068"/>
              <a:ext cx="1411414" cy="13840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sz="2000" b="1" kern="1200" dirty="0" err="1">
                  <a:latin typeface="Candara" panose="020E0502030303020204" pitchFamily="34" charset="0"/>
                </a:rPr>
                <a:t>Echipe</a:t>
              </a:r>
              <a:r>
                <a:rPr lang="hu-HU" sz="2000" b="1" kern="1200" dirty="0">
                  <a:latin typeface="Candara" panose="020E0502030303020204" pitchFamily="34" charset="0"/>
                </a:rPr>
                <a:t>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care</a:t>
              </a:r>
              <a:r>
                <a:rPr lang="hu-HU" sz="2000" b="1" kern="1200" dirty="0">
                  <a:latin typeface="Candara" panose="020E0502030303020204" pitchFamily="34" charset="0"/>
                </a:rPr>
                <a:t> au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finalizat</a:t>
              </a:r>
              <a:r>
                <a:rPr lang="hu-HU" sz="2000" b="1" kern="1200" dirty="0">
                  <a:latin typeface="Candara" panose="020E0502030303020204" pitchFamily="34" charset="0"/>
                </a:rPr>
                <a:t> </a:t>
              </a:r>
              <a:r>
                <a:rPr lang="hu-HU" sz="2000" b="1" kern="1200" dirty="0" err="1">
                  <a:latin typeface="Candara" panose="020E0502030303020204" pitchFamily="34" charset="0"/>
                </a:rPr>
                <a:t>etapa</a:t>
              </a:r>
              <a:r>
                <a:rPr lang="hu-HU" sz="2000" b="1" kern="1200" dirty="0">
                  <a:latin typeface="Candara" panose="020E0502030303020204" pitchFamily="34" charset="0"/>
                </a:rPr>
                <a:t> 2:</a:t>
              </a:r>
              <a:br>
                <a:rPr lang="hu-HU" sz="2000" b="1" kern="1200" dirty="0">
                  <a:latin typeface="Candara" panose="020E0502030303020204" pitchFamily="34" charset="0"/>
                </a:rPr>
              </a:br>
              <a:r>
                <a:rPr lang="hu-HU" sz="20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32 </a:t>
              </a:r>
              <a:r>
                <a:rPr lang="hu-HU" sz="2000" b="1" kern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rPr>
                <a:t>echipe</a:t>
              </a:r>
              <a:endParaRPr lang="en-US" sz="20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99B5D5-8C4B-449F-91C8-30E55909A42C}"/>
              </a:ext>
            </a:extLst>
          </p:cNvPr>
          <p:cNvGrpSpPr/>
          <p:nvPr/>
        </p:nvGrpSpPr>
        <p:grpSpPr>
          <a:xfrm>
            <a:off x="2785229" y="4146574"/>
            <a:ext cx="2142000" cy="2068131"/>
            <a:chOff x="2785229" y="4146574"/>
            <a:chExt cx="2142000" cy="2068131"/>
          </a:xfrm>
        </p:grpSpPr>
        <p:sp>
          <p:nvSpPr>
            <p:cNvPr id="17" name="Teardrop 16">
              <a:extLst>
                <a:ext uri="{FF2B5EF4-FFF2-40B4-BE49-F238E27FC236}">
                  <a16:creationId xmlns:a16="http://schemas.microsoft.com/office/drawing/2014/main" id="{A2AD1FBB-AFDB-4CF2-A8C3-E3EE5D858A65}"/>
                </a:ext>
              </a:extLst>
            </p:cNvPr>
            <p:cNvSpPr/>
            <p:nvPr/>
          </p:nvSpPr>
          <p:spPr>
            <a:xfrm rot="2700000">
              <a:off x="2822163" y="4109640"/>
              <a:ext cx="2068131" cy="2142000"/>
            </a:xfrm>
            <a:prstGeom prst="teardrop">
              <a:avLst>
                <a:gd name="adj" fmla="val 10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71A2ED-7A70-4AF3-BCC2-DFA27A93643F}"/>
                </a:ext>
              </a:extLst>
            </p:cNvPr>
            <p:cNvGrpSpPr/>
            <p:nvPr/>
          </p:nvGrpSpPr>
          <p:grpSpPr>
            <a:xfrm>
              <a:off x="2862980" y="4189035"/>
              <a:ext cx="1976530" cy="1937841"/>
              <a:chOff x="2582479" y="951314"/>
              <a:chExt cx="1856385" cy="185618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442C941-3FB1-49CA-9164-264C70839A09}"/>
                  </a:ext>
                </a:extLst>
              </p:cNvPr>
              <p:cNvSpPr/>
              <p:nvPr/>
            </p:nvSpPr>
            <p:spPr>
              <a:xfrm>
                <a:off x="2582479" y="951314"/>
                <a:ext cx="1856385" cy="1856188"/>
              </a:xfrm>
              <a:prstGeom prst="ellipse">
                <a:avLst/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4055126"/>
                  <a:satOff val="-10451"/>
                  <a:lumOff val="-7059"/>
                  <a:alphaOff val="0"/>
                </a:schemeClr>
              </a:fillRef>
              <a:effectRef idx="1">
                <a:schemeClr val="accent5">
                  <a:hueOff val="-4055126"/>
                  <a:satOff val="-10451"/>
                  <a:lumOff val="-705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Oval 8">
                <a:extLst>
                  <a:ext uri="{FF2B5EF4-FFF2-40B4-BE49-F238E27FC236}">
                    <a16:creationId xmlns:a16="http://schemas.microsoft.com/office/drawing/2014/main" id="{55306BE5-E4B5-4A62-8EF1-6C0E674D0B57}"/>
                  </a:ext>
                </a:extLst>
              </p:cNvPr>
              <p:cNvSpPr txBox="1"/>
              <p:nvPr/>
            </p:nvSpPr>
            <p:spPr>
              <a:xfrm>
                <a:off x="2834649" y="1230009"/>
                <a:ext cx="1325620" cy="13257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u-HU" sz="2000" b="1" kern="1200" dirty="0" err="1">
                    <a:latin typeface="Candara" panose="020E0502030303020204" pitchFamily="34" charset="0"/>
                  </a:rPr>
                  <a:t>Echipe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care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au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finalizat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etapa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1: </a:t>
                </a:r>
                <a:br>
                  <a:rPr lang="hu-HU" sz="2000" b="1" kern="1200" dirty="0">
                    <a:latin typeface="Candara" panose="020E0502030303020204" pitchFamily="34" charset="0"/>
                  </a:rPr>
                </a:br>
                <a:r>
                  <a:rPr lang="hu-HU" sz="20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82 </a:t>
                </a:r>
                <a:r>
                  <a:rPr lang="hu-HU" sz="2000" b="1" kern="12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echipe</a:t>
                </a:r>
                <a:endParaRPr lang="en-US" sz="20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6E3F2A7-CD28-4796-82BF-A081E9473CC9}"/>
              </a:ext>
            </a:extLst>
          </p:cNvPr>
          <p:cNvGrpSpPr/>
          <p:nvPr/>
        </p:nvGrpSpPr>
        <p:grpSpPr>
          <a:xfrm>
            <a:off x="702733" y="4142533"/>
            <a:ext cx="2145571" cy="2104349"/>
            <a:chOff x="702733" y="4142533"/>
            <a:chExt cx="2145571" cy="2104349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4E75BE1E-954B-4168-8ED3-AC8EE9D26156}"/>
                </a:ext>
              </a:extLst>
            </p:cNvPr>
            <p:cNvSpPr/>
            <p:nvPr/>
          </p:nvSpPr>
          <p:spPr>
            <a:xfrm rot="2700000">
              <a:off x="723344" y="4121922"/>
              <a:ext cx="2104349" cy="2145571"/>
            </a:xfrm>
            <a:prstGeom prst="teardrop">
              <a:avLst>
                <a:gd name="adj" fmla="val 10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6ED7749-3BF2-4E2E-BA83-E4C0293B80A0}"/>
                </a:ext>
              </a:extLst>
            </p:cNvPr>
            <p:cNvGrpSpPr/>
            <p:nvPr/>
          </p:nvGrpSpPr>
          <p:grpSpPr>
            <a:xfrm>
              <a:off x="793813" y="4189034"/>
              <a:ext cx="1976530" cy="1980000"/>
              <a:chOff x="500954" y="964788"/>
              <a:chExt cx="1856385" cy="189657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5CF6F9-9DBA-491C-886F-BCF21D41DC16}"/>
                  </a:ext>
                </a:extLst>
              </p:cNvPr>
              <p:cNvSpPr/>
              <p:nvPr/>
            </p:nvSpPr>
            <p:spPr>
              <a:xfrm>
                <a:off x="500954" y="964788"/>
                <a:ext cx="1856385" cy="1896571"/>
              </a:xfrm>
              <a:prstGeom prst="ellipse">
                <a:avLst/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-6758543"/>
                  <a:satOff val="-17419"/>
                  <a:lumOff val="-11765"/>
                  <a:alphaOff val="0"/>
                </a:schemeClr>
              </a:fillRef>
              <a:effectRef idx="1">
                <a:schemeClr val="accent5">
                  <a:hueOff val="-6758543"/>
                  <a:satOff val="-17419"/>
                  <a:lumOff val="-1176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Oval 11">
                <a:extLst>
                  <a:ext uri="{FF2B5EF4-FFF2-40B4-BE49-F238E27FC236}">
                    <a16:creationId xmlns:a16="http://schemas.microsoft.com/office/drawing/2014/main" id="{56F0D4EF-6147-4B5D-AC17-59FB417A26BF}"/>
                  </a:ext>
                </a:extLst>
              </p:cNvPr>
              <p:cNvSpPr txBox="1"/>
              <p:nvPr/>
            </p:nvSpPr>
            <p:spPr>
              <a:xfrm>
                <a:off x="779550" y="1230009"/>
                <a:ext cx="1325620" cy="13257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ctr" anchorCtr="0">
                <a:noAutofit/>
              </a:bodyPr>
              <a:lstStyle/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u-HU" sz="2000" b="1" kern="1200" dirty="0" err="1">
                    <a:latin typeface="Candara" panose="020E0502030303020204" pitchFamily="34" charset="0"/>
                  </a:rPr>
                  <a:t>Echipe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înscrise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în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r>
                  <a:rPr lang="hu-HU" sz="2000" b="1" kern="1200" dirty="0" err="1">
                    <a:latin typeface="Candara" panose="020E0502030303020204" pitchFamily="34" charset="0"/>
                  </a:rPr>
                  <a:t>concurs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:</a:t>
                </a:r>
              </a:p>
              <a:p>
                <a:pPr marL="0" lvl="0" indent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hu-HU" sz="20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82 </a:t>
                </a:r>
                <a:r>
                  <a:rPr lang="hu-HU" sz="20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ndara" panose="020E0502030303020204" pitchFamily="34" charset="0"/>
                  </a:rPr>
                  <a:t>echipe</a:t>
                </a:r>
                <a:r>
                  <a:rPr lang="hu-HU" sz="2000" b="1" kern="1200" dirty="0">
                    <a:latin typeface="Candara" panose="020E0502030303020204" pitchFamily="34" charset="0"/>
                  </a:rPr>
                  <a:t> </a:t>
                </a:r>
                <a:endParaRPr lang="en-US" sz="2000" b="1" kern="1200" dirty="0">
                  <a:latin typeface="Candara" panose="020E05020303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9591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2EE1906F-486C-435D-B99E-DE9964B2E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754"/>
            <a:ext cx="7970700" cy="5662246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6BF0E59-7604-4973-AE71-98A3955CC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99" y="80889"/>
            <a:ext cx="9646775" cy="6858000"/>
          </a:xfrm>
          <a:prstGeom prst="rect">
            <a:avLst/>
          </a:prstGeom>
        </p:spPr>
      </p:pic>
      <p:pic>
        <p:nvPicPr>
          <p:cNvPr id="10" name="Picture 9" descr="Diagram, text&#10;&#10;Description automatically generated">
            <a:extLst>
              <a:ext uri="{FF2B5EF4-FFF2-40B4-BE49-F238E27FC236}">
                <a16:creationId xmlns:a16="http://schemas.microsoft.com/office/drawing/2014/main" id="{C1681AD5-BD8F-4A3B-AF54-8E9642B5A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25" y="-281354"/>
            <a:ext cx="964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0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up, mug, vessel, tableware&#10;&#10;Description automatically generated">
            <a:extLst>
              <a:ext uri="{FF2B5EF4-FFF2-40B4-BE49-F238E27FC236}">
                <a16:creationId xmlns:a16="http://schemas.microsoft.com/office/drawing/2014/main" id="{9F87CC99-F888-44E2-94A5-716A32B3E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761" y="2477776"/>
            <a:ext cx="2574387" cy="3188621"/>
          </a:xfrm>
          <a:prstGeom prst="rect">
            <a:avLst/>
          </a:prstGeom>
        </p:spPr>
      </p:pic>
      <p:pic>
        <p:nvPicPr>
          <p:cNvPr id="5" name="Picture 4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CC663B95-EC5B-41CF-A2E5-D9EB886412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593" y="1231640"/>
            <a:ext cx="3733782" cy="4668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26787-34CE-4B36-A5DF-8BE6C31C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47" y="1510540"/>
            <a:ext cx="3131221" cy="40288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01CD6C-8DEE-4271-8A3B-90AE535E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553CB2-A8F5-4734-A506-8AAA9286E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9CB9F2-9A31-4CE7-B9D8-E20C12DA1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28DE2-6608-4392-9CBD-7DDC4AAAB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clothing&#10;&#10;Description automatically generated">
            <a:extLst>
              <a:ext uri="{FF2B5EF4-FFF2-40B4-BE49-F238E27FC236}">
                <a16:creationId xmlns:a16="http://schemas.microsoft.com/office/drawing/2014/main" id="{F0EB316F-E914-4DC0-98E4-F39D5BB2BF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7941" y="1892760"/>
            <a:ext cx="3480763" cy="347584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B6C42-FFA0-426C-9631-519B94B97A11}"/>
              </a:ext>
            </a:extLst>
          </p:cNvPr>
          <p:cNvGrpSpPr/>
          <p:nvPr/>
        </p:nvGrpSpPr>
        <p:grpSpPr>
          <a:xfrm>
            <a:off x="1108092" y="2040309"/>
            <a:ext cx="2141609" cy="2142302"/>
            <a:chOff x="80889" y="70833"/>
            <a:chExt cx="2141609" cy="2142302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B1BB4F6E-0B26-4D09-B1AF-0C24C0034040}"/>
                </a:ext>
              </a:extLst>
            </p:cNvPr>
            <p:cNvSpPr/>
            <p:nvPr/>
          </p:nvSpPr>
          <p:spPr>
            <a:xfrm rot="2700000">
              <a:off x="80543" y="71179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6AE86C-07A0-467E-A8CF-9A64F5A0F7F2}"/>
                </a:ext>
              </a:extLst>
            </p:cNvPr>
            <p:cNvSpPr txBox="1"/>
            <p:nvPr/>
          </p:nvSpPr>
          <p:spPr>
            <a:xfrm>
              <a:off x="167816" y="521896"/>
              <a:ext cx="20521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Toți</a:t>
              </a:r>
              <a:r>
                <a:rPr lang="hu-H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</a:t>
              </a:r>
              <a:br>
                <a:rPr lang="hu-H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</a:br>
              <a:r>
                <a:rPr lang="hu-HU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participanții</a:t>
              </a:r>
              <a:endParaRPr lang="ro-R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DE9637-B2B7-47A8-8306-D3F7D22D15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459" y="2219650"/>
            <a:ext cx="2691033" cy="298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965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F915-13C6-438F-93EC-85F072497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8182" y="2398858"/>
            <a:ext cx="6645813" cy="1325563"/>
          </a:xfrm>
        </p:spPr>
        <p:txBody>
          <a:bodyPr/>
          <a:lstStyle/>
          <a:p>
            <a:r>
              <a:rPr lang="ro-R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CLASELE PRIMARE</a:t>
            </a:r>
          </a:p>
        </p:txBody>
      </p:sp>
    </p:spTree>
    <p:extLst>
      <p:ext uri="{BB962C8B-B14F-4D97-AF65-F5344CB8AC3E}">
        <p14:creationId xmlns:p14="http://schemas.microsoft.com/office/powerpoint/2010/main" val="116039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FC80522-8FB1-49A0-AB2F-673F73ABE9EA}"/>
              </a:ext>
            </a:extLst>
          </p:cNvPr>
          <p:cNvGrpSpPr/>
          <p:nvPr/>
        </p:nvGrpSpPr>
        <p:grpSpPr>
          <a:xfrm>
            <a:off x="475046" y="295915"/>
            <a:ext cx="2141609" cy="2142302"/>
            <a:chOff x="80889" y="70833"/>
            <a:chExt cx="2141609" cy="2142302"/>
          </a:xfrm>
        </p:grpSpPr>
        <p:sp>
          <p:nvSpPr>
            <p:cNvPr id="5" name="Teardrop 4">
              <a:extLst>
                <a:ext uri="{FF2B5EF4-FFF2-40B4-BE49-F238E27FC236}">
                  <a16:creationId xmlns:a16="http://schemas.microsoft.com/office/drawing/2014/main" id="{E8E038B0-803F-4CE0-B9F0-DBD73506F792}"/>
                </a:ext>
              </a:extLst>
            </p:cNvPr>
            <p:cNvSpPr/>
            <p:nvPr/>
          </p:nvSpPr>
          <p:spPr>
            <a:xfrm rot="2700000">
              <a:off x="80543" y="71179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561BF4-9A2D-43FB-B0DB-CFC5ADD534BB}"/>
                </a:ext>
              </a:extLst>
            </p:cNvPr>
            <p:cNvSpPr txBox="1"/>
            <p:nvPr/>
          </p:nvSpPr>
          <p:spPr>
            <a:xfrm>
              <a:off x="358574" y="521896"/>
              <a:ext cx="16706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Mențiune</a:t>
              </a:r>
              <a:endPara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  <a:p>
              <a:pPr algn="ctr"/>
              <a:r>
                <a:rPr lang="hu-HU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clase</a:t>
              </a:r>
              <a:r>
                <a:rPr lang="hu-H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</a:t>
              </a:r>
              <a:r>
                <a:rPr lang="hu-HU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primare</a:t>
              </a:r>
              <a:endParaRPr lang="ro-R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7E9818-4136-404F-BEC3-23B61E5360F8}"/>
              </a:ext>
            </a:extLst>
          </p:cNvPr>
          <p:cNvGrpSpPr/>
          <p:nvPr/>
        </p:nvGrpSpPr>
        <p:grpSpPr>
          <a:xfrm rot="678608">
            <a:off x="9167091" y="2407540"/>
            <a:ext cx="3262196" cy="4171071"/>
            <a:chOff x="5444197" y="2686929"/>
            <a:chExt cx="3262196" cy="417107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F9564D-2C33-4F70-B57A-4A525081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5172" y="2829130"/>
              <a:ext cx="3131221" cy="402887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E1C955-F3A3-40D1-B35B-63BCB117370A}"/>
                </a:ext>
              </a:extLst>
            </p:cNvPr>
            <p:cNvSpPr/>
            <p:nvPr/>
          </p:nvSpPr>
          <p:spPr>
            <a:xfrm>
              <a:off x="5444197" y="2686929"/>
              <a:ext cx="651803" cy="6189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3C7EA5E-EBFC-4B5E-92E4-D9F3E76C150D}"/>
              </a:ext>
            </a:extLst>
          </p:cNvPr>
          <p:cNvSpPr txBox="1"/>
          <p:nvPr/>
        </p:nvSpPr>
        <p:spPr>
          <a:xfrm>
            <a:off x="4557200" y="744758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Dinozaurii</a:t>
            </a:r>
            <a:endParaRPr lang="ro-RO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B71BC5-8061-411C-A441-4D4BD32DAB02}"/>
              </a:ext>
            </a:extLst>
          </p:cNvPr>
          <p:cNvSpPr txBox="1"/>
          <p:nvPr/>
        </p:nvSpPr>
        <p:spPr>
          <a:xfrm>
            <a:off x="4557200" y="1429921"/>
            <a:ext cx="456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"/>
            <a:r>
              <a:rPr lang="ro-RO" sz="2400" b="1" dirty="0">
                <a:solidFill>
                  <a:srgbClr val="000000"/>
                </a:solidFill>
                <a:latin typeface="Candara" panose="020E0502030303020204" pitchFamily="34" charset="0"/>
              </a:rPr>
              <a:t>Școala Gimnazială Oltea Doamna</a:t>
            </a:r>
            <a:endParaRPr lang="ro-RO" sz="2400" b="1" i="0" u="none" strike="noStrike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DC5B282-8010-457A-B8E4-A089C0A509F3}"/>
              </a:ext>
            </a:extLst>
          </p:cNvPr>
          <p:cNvGrpSpPr/>
          <p:nvPr/>
        </p:nvGrpSpPr>
        <p:grpSpPr>
          <a:xfrm>
            <a:off x="598164" y="3872442"/>
            <a:ext cx="2141609" cy="2142302"/>
            <a:chOff x="598164" y="3872442"/>
            <a:chExt cx="2141609" cy="2142302"/>
          </a:xfrm>
        </p:grpSpPr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3F87CE12-3467-46CD-A1BF-756007951968}"/>
                </a:ext>
              </a:extLst>
            </p:cNvPr>
            <p:cNvSpPr/>
            <p:nvPr/>
          </p:nvSpPr>
          <p:spPr>
            <a:xfrm rot="2700000">
              <a:off x="597818" y="3872788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  <a:alpha val="5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5AC520-5F97-4BAC-BF7C-EF57F0476A22}"/>
                </a:ext>
              </a:extLst>
            </p:cNvPr>
            <p:cNvSpPr txBox="1"/>
            <p:nvPr/>
          </p:nvSpPr>
          <p:spPr>
            <a:xfrm>
              <a:off x="1082044" y="4381931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1+2</a:t>
              </a:r>
              <a:endParaRPr lang="ro-RO" sz="2400" dirty="0">
                <a:latin typeface="Candara" panose="020E0502030303020204" pitchFamily="34" charset="0"/>
              </a:endParaRPr>
            </a:p>
            <a:p>
              <a:r>
                <a:rPr lang="ro-RO" sz="2400" dirty="0">
                  <a:latin typeface="Candara" panose="020E0502030303020204" pitchFamily="34" charset="0"/>
                </a:rPr>
                <a:t>78,87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56E6F5-9223-46DC-ACC2-1EA763D7AFD2}"/>
              </a:ext>
            </a:extLst>
          </p:cNvPr>
          <p:cNvGrpSpPr/>
          <p:nvPr/>
        </p:nvGrpSpPr>
        <p:grpSpPr>
          <a:xfrm>
            <a:off x="2538307" y="3872439"/>
            <a:ext cx="2141609" cy="2142302"/>
            <a:chOff x="2538307" y="3872439"/>
            <a:chExt cx="2141609" cy="2142302"/>
          </a:xfrm>
        </p:grpSpPr>
        <p:sp>
          <p:nvSpPr>
            <p:cNvPr id="21" name="Teardrop 20">
              <a:extLst>
                <a:ext uri="{FF2B5EF4-FFF2-40B4-BE49-F238E27FC236}">
                  <a16:creationId xmlns:a16="http://schemas.microsoft.com/office/drawing/2014/main" id="{A236D282-27AC-43A5-90BB-B3544D98DE60}"/>
                </a:ext>
              </a:extLst>
            </p:cNvPr>
            <p:cNvSpPr/>
            <p:nvPr/>
          </p:nvSpPr>
          <p:spPr>
            <a:xfrm rot="2700000">
              <a:off x="2537961" y="3872785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  <a:alpha val="7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80B736-847B-43AA-9406-30B1E89ED17F}"/>
                </a:ext>
              </a:extLst>
            </p:cNvPr>
            <p:cNvSpPr txBox="1"/>
            <p:nvPr/>
          </p:nvSpPr>
          <p:spPr>
            <a:xfrm>
              <a:off x="3155854" y="4359815"/>
              <a:ext cx="11448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</a:t>
              </a:r>
              <a:r>
                <a:rPr lang="ro-RO" sz="2400" dirty="0">
                  <a:latin typeface="Candara" panose="020E0502030303020204" pitchFamily="34" charset="0"/>
                </a:rPr>
                <a:t>3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78,05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5319B2-0D7E-449E-896D-4A32094E803B}"/>
              </a:ext>
            </a:extLst>
          </p:cNvPr>
          <p:cNvGrpSpPr/>
          <p:nvPr/>
        </p:nvGrpSpPr>
        <p:grpSpPr>
          <a:xfrm>
            <a:off x="4791483" y="3872434"/>
            <a:ext cx="2141609" cy="2142302"/>
            <a:chOff x="4791483" y="3872434"/>
            <a:chExt cx="2141609" cy="2142302"/>
          </a:xfrm>
        </p:grpSpPr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98FA29F4-6879-4E50-92DC-1D4E3A0DB741}"/>
                </a:ext>
              </a:extLst>
            </p:cNvPr>
            <p:cNvSpPr/>
            <p:nvPr/>
          </p:nvSpPr>
          <p:spPr>
            <a:xfrm rot="2700000">
              <a:off x="4791137" y="3872780"/>
              <a:ext cx="2142302" cy="2141609"/>
            </a:xfrm>
            <a:prstGeom prst="teardrop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1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F72EF1-3327-4FD0-B8D0-CE906049E265}"/>
                </a:ext>
              </a:extLst>
            </p:cNvPr>
            <p:cNvSpPr txBox="1"/>
            <p:nvPr/>
          </p:nvSpPr>
          <p:spPr>
            <a:xfrm>
              <a:off x="5098685" y="4374742"/>
              <a:ext cx="17812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400" dirty="0">
                  <a:latin typeface="Candara" panose="020E0502030303020204" pitchFamily="34" charset="0"/>
                </a:rPr>
                <a:t>Punctaj final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78,46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9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9CAF303-6B55-4E8D-B58C-BF2C2B0B2E10}"/>
              </a:ext>
            </a:extLst>
          </p:cNvPr>
          <p:cNvGrpSpPr/>
          <p:nvPr/>
        </p:nvGrpSpPr>
        <p:grpSpPr>
          <a:xfrm>
            <a:off x="638434" y="363557"/>
            <a:ext cx="2145571" cy="2104349"/>
            <a:chOff x="254976" y="40393"/>
            <a:chExt cx="2145571" cy="2104349"/>
          </a:xfrm>
        </p:grpSpPr>
        <p:sp>
          <p:nvSpPr>
            <p:cNvPr id="2" name="Teardrop 1">
              <a:extLst>
                <a:ext uri="{FF2B5EF4-FFF2-40B4-BE49-F238E27FC236}">
                  <a16:creationId xmlns:a16="http://schemas.microsoft.com/office/drawing/2014/main" id="{0BBE0096-D38C-444D-95F3-FB657FCFD551}"/>
                </a:ext>
              </a:extLst>
            </p:cNvPr>
            <p:cNvSpPr/>
            <p:nvPr/>
          </p:nvSpPr>
          <p:spPr>
            <a:xfrm rot="2700000">
              <a:off x="275587" y="19782"/>
              <a:ext cx="2104349" cy="2145571"/>
            </a:xfrm>
            <a:prstGeom prst="teardrop">
              <a:avLst>
                <a:gd name="adj" fmla="val 10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6FD5DDC-BA01-4587-B2CE-FC01C8BCEF90}"/>
                </a:ext>
              </a:extLst>
            </p:cNvPr>
            <p:cNvSpPr txBox="1"/>
            <p:nvPr/>
          </p:nvSpPr>
          <p:spPr>
            <a:xfrm>
              <a:off x="652976" y="672390"/>
              <a:ext cx="16642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Loc</a:t>
              </a:r>
              <a:r>
                <a:rPr lang="hu-HU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3</a:t>
              </a:r>
            </a:p>
            <a:p>
              <a:r>
                <a:rPr lang="hu-HU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clase</a:t>
              </a:r>
              <a:r>
                <a:rPr lang="hu-HU" sz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 </a:t>
              </a:r>
              <a:r>
                <a:rPr lang="hu-HU" sz="2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" panose="020E0502030303020204" pitchFamily="34" charset="0"/>
                </a:rPr>
                <a:t>primare</a:t>
              </a:r>
              <a:endParaRPr lang="ro-RO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91E91C5-509C-48DF-8377-EC569E7E407F}"/>
              </a:ext>
            </a:extLst>
          </p:cNvPr>
          <p:cNvSpPr txBox="1"/>
          <p:nvPr/>
        </p:nvSpPr>
        <p:spPr>
          <a:xfrm>
            <a:off x="3376246" y="769401"/>
            <a:ext cx="3385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3600" b="1" i="0" u="none" strike="noStrik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Cavalerii naturii</a:t>
            </a:r>
            <a:r>
              <a:rPr lang="ro-RO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E5E86-28AC-43FB-B005-929FD61B4AA0}"/>
              </a:ext>
            </a:extLst>
          </p:cNvPr>
          <p:cNvSpPr txBox="1"/>
          <p:nvPr/>
        </p:nvSpPr>
        <p:spPr>
          <a:xfrm>
            <a:off x="3376246" y="1454564"/>
            <a:ext cx="531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2400" b="1" i="0" u="none" strike="noStrik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Liceul Ortodox 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“</a:t>
            </a:r>
            <a:r>
              <a:rPr lang="en-GB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Ep.Roman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GB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Ciorogariu</a:t>
            </a:r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”</a:t>
            </a:r>
            <a:endParaRPr lang="ro-R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B7DB1E-C8E2-46E1-94A2-4E767541B0BC}"/>
              </a:ext>
            </a:extLst>
          </p:cNvPr>
          <p:cNvGrpSpPr/>
          <p:nvPr/>
        </p:nvGrpSpPr>
        <p:grpSpPr>
          <a:xfrm>
            <a:off x="800887" y="3210684"/>
            <a:ext cx="2145571" cy="2104349"/>
            <a:chOff x="800887" y="3210684"/>
            <a:chExt cx="2145571" cy="2104349"/>
          </a:xfrm>
        </p:grpSpPr>
        <p:sp>
          <p:nvSpPr>
            <p:cNvPr id="12" name="Teardrop 11">
              <a:extLst>
                <a:ext uri="{FF2B5EF4-FFF2-40B4-BE49-F238E27FC236}">
                  <a16:creationId xmlns:a16="http://schemas.microsoft.com/office/drawing/2014/main" id="{038834A9-A651-49C3-8405-7C783E22A4F8}"/>
                </a:ext>
              </a:extLst>
            </p:cNvPr>
            <p:cNvSpPr/>
            <p:nvPr/>
          </p:nvSpPr>
          <p:spPr>
            <a:xfrm rot="2700000">
              <a:off x="821498" y="3190073"/>
              <a:ext cx="2104349" cy="2145571"/>
            </a:xfrm>
            <a:prstGeom prst="teardrop">
              <a:avLst>
                <a:gd name="adj" fmla="val 100000"/>
              </a:avLst>
            </a:prstGeom>
            <a:solidFill>
              <a:schemeClr val="accent5">
                <a:hueOff val="-5406834"/>
                <a:satOff val="-13935"/>
                <a:lumOff val="-9412"/>
                <a:alpha val="50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D9170F-9B9D-4D13-80BF-DB00C8167704}"/>
                </a:ext>
              </a:extLst>
            </p:cNvPr>
            <p:cNvSpPr txBox="1"/>
            <p:nvPr/>
          </p:nvSpPr>
          <p:spPr>
            <a:xfrm>
              <a:off x="1167880" y="3847359"/>
              <a:ext cx="14013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1+2</a:t>
              </a:r>
              <a:endParaRPr lang="ro-RO" sz="2400" dirty="0">
                <a:latin typeface="Candara" panose="020E0502030303020204" pitchFamily="34" charset="0"/>
              </a:endParaRPr>
            </a:p>
            <a:p>
              <a:r>
                <a:rPr lang="ro-RO" sz="2400" dirty="0">
                  <a:latin typeface="Candara" panose="020E0502030303020204" pitchFamily="34" charset="0"/>
                </a:rPr>
                <a:t>72,37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C55D5CE-3674-438E-A2B2-40DAB6FF5DFE}"/>
              </a:ext>
            </a:extLst>
          </p:cNvPr>
          <p:cNvGrpSpPr/>
          <p:nvPr/>
        </p:nvGrpSpPr>
        <p:grpSpPr>
          <a:xfrm>
            <a:off x="2893430" y="3260781"/>
            <a:ext cx="2145571" cy="2104349"/>
            <a:chOff x="3746277" y="3303015"/>
            <a:chExt cx="2145571" cy="2104349"/>
          </a:xfrm>
        </p:grpSpPr>
        <p:sp>
          <p:nvSpPr>
            <p:cNvPr id="14" name="Teardrop 13">
              <a:extLst>
                <a:ext uri="{FF2B5EF4-FFF2-40B4-BE49-F238E27FC236}">
                  <a16:creationId xmlns:a16="http://schemas.microsoft.com/office/drawing/2014/main" id="{97750B4C-8617-4D1A-AE28-CE2C175ADCB6}"/>
                </a:ext>
              </a:extLst>
            </p:cNvPr>
            <p:cNvSpPr/>
            <p:nvPr/>
          </p:nvSpPr>
          <p:spPr>
            <a:xfrm rot="2700000">
              <a:off x="3766888" y="3282404"/>
              <a:ext cx="2104349" cy="2145571"/>
            </a:xfrm>
            <a:prstGeom prst="teardrop">
              <a:avLst>
                <a:gd name="adj" fmla="val 100000"/>
              </a:avLst>
            </a:prstGeom>
            <a:solidFill>
              <a:schemeClr val="accent5">
                <a:hueOff val="-5406834"/>
                <a:satOff val="-13935"/>
                <a:lumOff val="-9412"/>
                <a:alpha val="6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8BE7EB0-9C66-487F-9627-E9549F30A796}"/>
                </a:ext>
              </a:extLst>
            </p:cNvPr>
            <p:cNvSpPr txBox="1"/>
            <p:nvPr/>
          </p:nvSpPr>
          <p:spPr>
            <a:xfrm>
              <a:off x="4123509" y="3893525"/>
              <a:ext cx="11448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Candara" panose="020E0502030303020204" pitchFamily="34" charset="0"/>
                </a:rPr>
                <a:t>Etapa </a:t>
              </a:r>
              <a:r>
                <a:rPr lang="ro-RO" sz="2400" dirty="0">
                  <a:latin typeface="Candara" panose="020E0502030303020204" pitchFamily="34" charset="0"/>
                </a:rPr>
                <a:t>3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85,25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A1CB463-EA27-457D-9B9A-47909BB14FB9}"/>
              </a:ext>
            </a:extLst>
          </p:cNvPr>
          <p:cNvGrpSpPr/>
          <p:nvPr/>
        </p:nvGrpSpPr>
        <p:grpSpPr>
          <a:xfrm>
            <a:off x="4954941" y="3299087"/>
            <a:ext cx="2158488" cy="2104349"/>
            <a:chOff x="6691668" y="3353882"/>
            <a:chExt cx="2158488" cy="2104349"/>
          </a:xfrm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DDC8F39B-344D-41A7-B52B-3CAEEB7389C7}"/>
                </a:ext>
              </a:extLst>
            </p:cNvPr>
            <p:cNvSpPr/>
            <p:nvPr/>
          </p:nvSpPr>
          <p:spPr>
            <a:xfrm rot="2700000">
              <a:off x="6712279" y="3333271"/>
              <a:ext cx="2104349" cy="2145571"/>
            </a:xfrm>
            <a:prstGeom prst="teardrop">
              <a:avLst>
                <a:gd name="adj" fmla="val 100000"/>
              </a:avLst>
            </a:prstGeom>
            <a:solidFill>
              <a:schemeClr val="accent5">
                <a:hueOff val="-5406834"/>
                <a:satOff val="-13935"/>
                <a:lumOff val="-9412"/>
                <a:alpha val="75000"/>
              </a:schemeClr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406834"/>
                <a:satOff val="-13935"/>
                <a:lumOff val="-9412"/>
                <a:alphaOff val="0"/>
              </a:schemeClr>
            </a:fillRef>
            <a:effectRef idx="1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ro-RO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1B673E1-822D-4E6C-8130-AD3F0D637767}"/>
                </a:ext>
              </a:extLst>
            </p:cNvPr>
            <p:cNvSpPr txBox="1"/>
            <p:nvPr/>
          </p:nvSpPr>
          <p:spPr>
            <a:xfrm>
              <a:off x="7068899" y="3990557"/>
              <a:ext cx="178125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o-RO" sz="2400" dirty="0">
                  <a:latin typeface="Candara" panose="020E0502030303020204" pitchFamily="34" charset="0"/>
                </a:rPr>
                <a:t>Punctaj final</a:t>
              </a:r>
            </a:p>
            <a:p>
              <a:r>
                <a:rPr lang="ro-RO" sz="2400" dirty="0">
                  <a:latin typeface="Candara" panose="020E0502030303020204" pitchFamily="34" charset="0"/>
                </a:rPr>
                <a:t>78,81</a:t>
              </a:r>
            </a:p>
          </p:txBody>
        </p:sp>
      </p:grp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2A22548C-5592-4678-92A9-FC4DBBB0D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89" b="91533" l="25110" r="75476">
                        <a14:foregroundMark x1="29356" y1="15620" x2="29356" y2="15620"/>
                        <a14:foregroundMark x1="25256" y1="20730" x2="25256" y2="20730"/>
                        <a14:foregroundMark x1="49707" y1="91533" x2="49707" y2="91533"/>
                        <a14:foregroundMark x1="75110" y1="12263" x2="75110" y2="12263"/>
                        <a14:foregroundMark x1="75476" y1="63650" x2="75476" y2="63650"/>
                        <a14:foregroundMark x1="75110" y1="47299" x2="75110" y2="47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305" r="19915" b="-3142"/>
          <a:stretch/>
        </p:blipFill>
        <p:spPr>
          <a:xfrm>
            <a:off x="7561333" y="1612978"/>
            <a:ext cx="4862206" cy="44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5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up, mug, vessel, tableware&#10;&#10;Description automatically generated">
            <a:extLst>
              <a:ext uri="{FF2B5EF4-FFF2-40B4-BE49-F238E27FC236}">
                <a16:creationId xmlns:a16="http://schemas.microsoft.com/office/drawing/2014/main" id="{9F87CC99-F888-44E2-94A5-716A32B3E4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761" y="2477776"/>
            <a:ext cx="2574387" cy="3188621"/>
          </a:xfrm>
          <a:prstGeom prst="rect">
            <a:avLst/>
          </a:prstGeom>
        </p:spPr>
      </p:pic>
      <p:pic>
        <p:nvPicPr>
          <p:cNvPr id="5" name="Picture 4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CC663B95-EC5B-41CF-A2E5-D9EB886412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593" y="1231640"/>
            <a:ext cx="3733782" cy="4668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626787-34CE-4B36-A5DF-8BE6C31C35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847" y="1510540"/>
            <a:ext cx="3131221" cy="40288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01CD6C-8DEE-4271-8A3B-90AE535E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553CB2-A8F5-4734-A506-8AAA9286E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9CB9F2-9A31-4CE7-B9D8-E20C12DA1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28DE2-6608-4392-9CBD-7DDC4AAAB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36050E-F1A2-42E4-AB47-03B5BD1304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308" y="1736035"/>
            <a:ext cx="3131221" cy="4028870"/>
          </a:xfrm>
          <a:prstGeom prst="rect">
            <a:avLst/>
          </a:prstGeom>
        </p:spPr>
      </p:pic>
      <p:pic>
        <p:nvPicPr>
          <p:cNvPr id="15" name="Picture 14" descr="A picture containing cup, mug, vessel, tableware&#10;&#10;Description automatically generated">
            <a:extLst>
              <a:ext uri="{FF2B5EF4-FFF2-40B4-BE49-F238E27FC236}">
                <a16:creationId xmlns:a16="http://schemas.microsoft.com/office/drawing/2014/main" id="{6060E770-D923-4A0A-99DE-D199377B6A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6927" y="2711037"/>
            <a:ext cx="2574387" cy="3188621"/>
          </a:xfrm>
          <a:prstGeom prst="rect">
            <a:avLst/>
          </a:prstGeom>
        </p:spPr>
      </p:pic>
      <p:pic>
        <p:nvPicPr>
          <p:cNvPr id="16" name="Picture 15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D277C592-7A25-4D25-A7BE-15D1323EF5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909" y="1483837"/>
            <a:ext cx="3330334" cy="4163623"/>
          </a:xfrm>
          <a:prstGeom prst="rect">
            <a:avLst/>
          </a:prstGeom>
        </p:spPr>
      </p:pic>
      <p:sp>
        <p:nvSpPr>
          <p:cNvPr id="18" name="Teardrop 17">
            <a:extLst>
              <a:ext uri="{FF2B5EF4-FFF2-40B4-BE49-F238E27FC236}">
                <a16:creationId xmlns:a16="http://schemas.microsoft.com/office/drawing/2014/main" id="{9BE9392C-0E92-43E8-94F6-A618701AC989}"/>
              </a:ext>
            </a:extLst>
          </p:cNvPr>
          <p:cNvSpPr/>
          <p:nvPr/>
        </p:nvSpPr>
        <p:spPr>
          <a:xfrm rot="2700000">
            <a:off x="275587" y="19782"/>
            <a:ext cx="2104349" cy="2145571"/>
          </a:xfrm>
          <a:prstGeom prst="teardrop">
            <a:avLst>
              <a:gd name="adj" fmla="val 10000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5406834"/>
              <a:satOff val="-13935"/>
              <a:lumOff val="-9412"/>
              <a:alphaOff val="0"/>
            </a:schemeClr>
          </a:fillRef>
          <a:effectRef idx="1">
            <a:schemeClr val="accent5">
              <a:hueOff val="-5406834"/>
              <a:satOff val="-13935"/>
              <a:lumOff val="-941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o-RO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75CF53-0735-4E03-983D-E10482A1C38A}"/>
              </a:ext>
            </a:extLst>
          </p:cNvPr>
          <p:cNvSpPr txBox="1"/>
          <p:nvPr/>
        </p:nvSpPr>
        <p:spPr>
          <a:xfrm>
            <a:off x="643467" y="838458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Premiul</a:t>
            </a:r>
            <a:r>
              <a:rPr lang="hu-H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3</a:t>
            </a:r>
            <a:endPara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643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586</Words>
  <Application>Microsoft Office PowerPoint</Application>
  <PresentationFormat>Widescreen</PresentationFormat>
  <Paragraphs>233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Candara</vt:lpstr>
      <vt:lpstr>Open Sans</vt:lpstr>
      <vt:lpstr>Times New Roman</vt:lpstr>
      <vt:lpstr>Office Theme</vt:lpstr>
      <vt:lpstr>CONSERVAREA, PROTEJAREA ȘI PROMOVAREA VALORILOR NATURALE DIN ZONA TRANSFRONTALIERĂ SALONTA-BÉKÉSCSABA</vt:lpstr>
      <vt:lpstr>PowerPoint Presentation</vt:lpstr>
      <vt:lpstr>PowerPoint Presentation</vt:lpstr>
      <vt:lpstr>PowerPoint Presentation</vt:lpstr>
      <vt:lpstr>PowerPoint Presentation</vt:lpstr>
      <vt:lpstr>CLASELE PRIMARE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CLASELE GIMNAZIALE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CONSERVAREA, PROTEJAREA ȘI PROMOVAREA VALORILOR NATURALE DIN ZONA TRANSFRONTALIERĂ SALONTA-BÉKÉSCSABA      concurs interșcolar</dc:title>
  <dc:creator>Papp Judith</dc:creator>
  <cp:lastModifiedBy>Papp Judith</cp:lastModifiedBy>
  <cp:revision>4</cp:revision>
  <dcterms:created xsi:type="dcterms:W3CDTF">2020-12-16T15:41:16Z</dcterms:created>
  <dcterms:modified xsi:type="dcterms:W3CDTF">2020-12-16T16:22:40Z</dcterms:modified>
</cp:coreProperties>
</file>